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05" r:id="rId5"/>
    <p:sldId id="306" r:id="rId6"/>
    <p:sldId id="307" r:id="rId7"/>
    <p:sldId id="308" r:id="rId8"/>
    <p:sldId id="309" r:id="rId9"/>
    <p:sldId id="310" r:id="rId10"/>
    <p:sldId id="311" r:id="rId11"/>
    <p:sldId id="320" r:id="rId12"/>
    <p:sldId id="319" r:id="rId13"/>
    <p:sldId id="321" r:id="rId14"/>
    <p:sldId id="312" r:id="rId15"/>
    <p:sldId id="313" r:id="rId16"/>
    <p:sldId id="31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3792" userDrawn="1">
          <p15:clr>
            <a:srgbClr val="A4A3A4"/>
          </p15:clr>
        </p15:guide>
        <p15:guide id="3" pos="528" userDrawn="1">
          <p15:clr>
            <a:srgbClr val="A4A3A4"/>
          </p15:clr>
        </p15:guide>
        <p15:guide id="4" pos="7128" userDrawn="1">
          <p15:clr>
            <a:srgbClr val="A4A3A4"/>
          </p15:clr>
        </p15:guide>
        <p15:guide id="5" orient="horz" pos="2808" userDrawn="1">
          <p15:clr>
            <a:srgbClr val="A4A3A4"/>
          </p15:clr>
        </p15:guide>
        <p15:guide id="6" pos="2976" userDrawn="1">
          <p15:clr>
            <a:srgbClr val="A4A3A4"/>
          </p15:clr>
        </p15:guide>
        <p15:guide id="7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8A4705-BA9B-42D9-8C6C-B289FF1B26D7}" v="28" dt="2025-09-20T08:02:10.705"/>
    <p1510:client id="{29F5385D-D56C-49A9-BD6E-6A1BF00CF6C7}" v="41" dt="2025-09-20T13:16:31.080"/>
  </p1510:revLst>
</p1510:revInfo>
</file>

<file path=ppt/tableStyles.xml><?xml version="1.0" encoding="utf-8"?>
<a:tblStyleLst xmlns:a="http://schemas.openxmlformats.org/drawingml/2006/main" def="{68D230F3-CF80-4859-8CE7-A43EE81993B5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77"/>
    <p:restoredTop sz="94682"/>
  </p:normalViewPr>
  <p:slideViewPr>
    <p:cSldViewPr snapToGrid="0">
      <p:cViewPr>
        <p:scale>
          <a:sx n="100" d="100"/>
          <a:sy n="100" d="100"/>
        </p:scale>
        <p:origin x="-312" y="-768"/>
      </p:cViewPr>
      <p:guideLst>
        <p:guide orient="horz" pos="3792"/>
        <p:guide pos="528"/>
        <p:guide pos="7128"/>
        <p:guide orient="horz" pos="2808"/>
        <p:guide pos="2976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9/20/2025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DBDA2-4480-4D82-8886-1B64A7ECBBAC}" type="datetimeFigureOut">
              <a:rPr lang="en-US" noProof="0" smtClean="0"/>
              <a:t>9/20/2025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DBACE-0F8F-43FD-98F0-DEE13552DADA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10FBCDE-EE59-33A6-32CA-9F6279AA43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2700"/>
            <a:ext cx="12192000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45A58EF-738C-B1BA-F49A-84ADB68F8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49858"/>
          <a:stretch/>
        </p:blipFill>
        <p:spPr>
          <a:xfrm>
            <a:off x="8401354" y="9452"/>
            <a:ext cx="2286000" cy="114624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7F78E2C-6843-1373-E993-79393D8584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858"/>
          <a:stretch/>
        </p:blipFill>
        <p:spPr>
          <a:xfrm>
            <a:off x="10687351" y="9452"/>
            <a:ext cx="1504649" cy="114624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559DD38-C8CC-7B28-F492-ACB263A814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8DEFF3B2-90E8-5D9B-CEA8-00B05000BF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10479215" cy="4480560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8800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C5788EE-4EDA-20FA-8EB9-2F0639E8A2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D053CA0-7A9F-FC49-AD3F-F3280344D7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767F6939-7B7E-F49F-8219-DC8CDAC85D5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FACCA700-291A-CD50-0CF3-749300C8D7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EFADD4D-8EF2-3DF8-F5F4-9459752D54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B5B36F67-81DA-36AC-5D17-0172FF5A70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1248" y="1527048"/>
            <a:ext cx="10479024" cy="4498848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463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3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2952" y="0"/>
            <a:ext cx="6099048" cy="687628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4" name="Title 123">
            <a:extLst>
              <a:ext uri="{FF2B5EF4-FFF2-40B4-BE49-F238E27FC236}">
                <a16:creationId xmlns:a16="http://schemas.microsoft.com/office/drawing/2014/main" id="{5EF8E4BF-2FB4-FFDD-E565-805C47624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4" y="832104"/>
            <a:ext cx="6099048" cy="5219236"/>
          </a:xfrm>
        </p:spPr>
        <p:txBody>
          <a:bodyPr anchor="t"/>
          <a:lstStyle>
            <a:lvl1pPr>
              <a:lnSpc>
                <a:spcPct val="75000"/>
              </a:lnSpc>
              <a:defRPr sz="8000" b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3" name="Text Placeholder 122">
            <a:extLst>
              <a:ext uri="{FF2B5EF4-FFF2-40B4-BE49-F238E27FC236}">
                <a16:creationId xmlns:a16="http://schemas.microsoft.com/office/drawing/2014/main" id="{25C59923-6546-AB3B-534C-22113CD9D6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401353" y="-1"/>
            <a:ext cx="3790650" cy="1155691"/>
          </a:xfrm>
          <a:custGeom>
            <a:avLst/>
            <a:gdLst>
              <a:gd name="connsiteX0" fmla="*/ 2293575 w 3790650"/>
              <a:gd name="connsiteY0" fmla="*/ 0 h 1155691"/>
              <a:gd name="connsiteX1" fmla="*/ 3790650 w 3790650"/>
              <a:gd name="connsiteY1" fmla="*/ 0 h 1155691"/>
              <a:gd name="connsiteX2" fmla="*/ 3790650 w 3790650"/>
              <a:gd name="connsiteY2" fmla="*/ 1098632 h 1155691"/>
              <a:gd name="connsiteX3" fmla="*/ 3775153 w 3790650"/>
              <a:gd name="connsiteY3" fmla="*/ 1104304 h 1155691"/>
              <a:gd name="connsiteX4" fmla="*/ 3435268 w 3790650"/>
              <a:gd name="connsiteY4" fmla="*/ 1155691 h 1155691"/>
              <a:gd name="connsiteX5" fmla="*/ 2292295 w 3790650"/>
              <a:gd name="connsiteY5" fmla="*/ 12701 h 1155691"/>
              <a:gd name="connsiteX6" fmla="*/ 1280 w 3790650"/>
              <a:gd name="connsiteY6" fmla="*/ 0 h 1155691"/>
              <a:gd name="connsiteX7" fmla="*/ 2284665 w 3790650"/>
              <a:gd name="connsiteY7" fmla="*/ 0 h 1155691"/>
              <a:gd name="connsiteX8" fmla="*/ 2285945 w 3790650"/>
              <a:gd name="connsiteY8" fmla="*/ 12701 h 1155691"/>
              <a:gd name="connsiteX9" fmla="*/ 1142973 w 3790650"/>
              <a:gd name="connsiteY9" fmla="*/ 1155691 h 1155691"/>
              <a:gd name="connsiteX10" fmla="*/ 0 w 3790650"/>
              <a:gd name="connsiteY10" fmla="*/ 12701 h 1155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90650" h="1155691">
                <a:moveTo>
                  <a:pt x="2293575" y="0"/>
                </a:moveTo>
                <a:lnTo>
                  <a:pt x="3790650" y="0"/>
                </a:lnTo>
                <a:lnTo>
                  <a:pt x="3790650" y="1098632"/>
                </a:lnTo>
                <a:lnTo>
                  <a:pt x="3775153" y="1104304"/>
                </a:lnTo>
                <a:cubicBezTo>
                  <a:pt x="3667783" y="1137700"/>
                  <a:pt x="3553627" y="1155691"/>
                  <a:pt x="3435268" y="1155691"/>
                </a:cubicBezTo>
                <a:cubicBezTo>
                  <a:pt x="2804021" y="1155691"/>
                  <a:pt x="2292295" y="643957"/>
                  <a:pt x="2292295" y="12701"/>
                </a:cubicBezTo>
                <a:close/>
                <a:moveTo>
                  <a:pt x="1280" y="0"/>
                </a:moveTo>
                <a:lnTo>
                  <a:pt x="2284665" y="0"/>
                </a:lnTo>
                <a:lnTo>
                  <a:pt x="2285945" y="12701"/>
                </a:lnTo>
                <a:cubicBezTo>
                  <a:pt x="2285945" y="643957"/>
                  <a:pt x="1774219" y="1155691"/>
                  <a:pt x="1142973" y="1155691"/>
                </a:cubicBezTo>
                <a:cubicBezTo>
                  <a:pt x="511726" y="1155691"/>
                  <a:pt x="0" y="643957"/>
                  <a:pt x="0" y="12701"/>
                </a:cubicBezTo>
                <a:close/>
              </a:path>
            </a:pathLst>
          </a:custGeom>
          <a:solidFill>
            <a:schemeClr val="accent6">
              <a:lumMod val="75000"/>
              <a:alpha val="25000"/>
            </a:schemeClr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880C9A0C-95B8-C535-9B78-63FDB782BE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3" y="5727700"/>
            <a:ext cx="12192003" cy="1130300"/>
          </a:xfrm>
          <a:custGeom>
            <a:avLst/>
            <a:gdLst>
              <a:gd name="connsiteX0" fmla="*/ 11823828 w 12192003"/>
              <a:gd name="connsiteY0" fmla="*/ 0 h 1130300"/>
              <a:gd name="connsiteX1" fmla="*/ 12163721 w 12192003"/>
              <a:gd name="connsiteY1" fmla="*/ 51387 h 1130300"/>
              <a:gd name="connsiteX2" fmla="*/ 12192003 w 12192003"/>
              <a:gd name="connsiteY2" fmla="*/ 61738 h 1130300"/>
              <a:gd name="connsiteX3" fmla="*/ 12192003 w 12192003"/>
              <a:gd name="connsiteY3" fmla="*/ 1130300 h 1130300"/>
              <a:gd name="connsiteX4" fmla="*/ 10681469 w 12192003"/>
              <a:gd name="connsiteY4" fmla="*/ 1130300 h 1130300"/>
              <a:gd name="connsiteX5" fmla="*/ 10686729 w 12192003"/>
              <a:gd name="connsiteY5" fmla="*/ 1026126 h 1130300"/>
              <a:gd name="connsiteX6" fmla="*/ 11823828 w 12192003"/>
              <a:gd name="connsiteY6" fmla="*/ 0 h 1130300"/>
              <a:gd name="connsiteX7" fmla="*/ 9531478 w 12192003"/>
              <a:gd name="connsiteY7" fmla="*/ 0 h 1130300"/>
              <a:gd name="connsiteX8" fmla="*/ 10668577 w 12192003"/>
              <a:gd name="connsiteY8" fmla="*/ 1026126 h 1130300"/>
              <a:gd name="connsiteX9" fmla="*/ 10673837 w 12192003"/>
              <a:gd name="connsiteY9" fmla="*/ 1130300 h 1130300"/>
              <a:gd name="connsiteX10" fmla="*/ 8389119 w 12192003"/>
              <a:gd name="connsiteY10" fmla="*/ 1130300 h 1130300"/>
              <a:gd name="connsiteX11" fmla="*/ 8394379 w 12192003"/>
              <a:gd name="connsiteY11" fmla="*/ 1026126 h 1130300"/>
              <a:gd name="connsiteX12" fmla="*/ 9531478 w 12192003"/>
              <a:gd name="connsiteY12" fmla="*/ 0 h 1130300"/>
              <a:gd name="connsiteX13" fmla="*/ 7239129 w 12192003"/>
              <a:gd name="connsiteY13" fmla="*/ 0 h 1130300"/>
              <a:gd name="connsiteX14" fmla="*/ 8376227 w 12192003"/>
              <a:gd name="connsiteY14" fmla="*/ 1026126 h 1130300"/>
              <a:gd name="connsiteX15" fmla="*/ 8381487 w 12192003"/>
              <a:gd name="connsiteY15" fmla="*/ 1130300 h 1130300"/>
              <a:gd name="connsiteX16" fmla="*/ 6096769 w 12192003"/>
              <a:gd name="connsiteY16" fmla="*/ 1130300 h 1130300"/>
              <a:gd name="connsiteX17" fmla="*/ 6102029 w 12192003"/>
              <a:gd name="connsiteY17" fmla="*/ 1026126 h 1130300"/>
              <a:gd name="connsiteX18" fmla="*/ 7239129 w 12192003"/>
              <a:gd name="connsiteY18" fmla="*/ 0 h 1130300"/>
              <a:gd name="connsiteX19" fmla="*/ 4946780 w 12192003"/>
              <a:gd name="connsiteY19" fmla="*/ 0 h 1130300"/>
              <a:gd name="connsiteX20" fmla="*/ 6083878 w 12192003"/>
              <a:gd name="connsiteY20" fmla="*/ 1026126 h 1130300"/>
              <a:gd name="connsiteX21" fmla="*/ 6089139 w 12192003"/>
              <a:gd name="connsiteY21" fmla="*/ 1130300 h 1130300"/>
              <a:gd name="connsiteX22" fmla="*/ 3804423 w 12192003"/>
              <a:gd name="connsiteY22" fmla="*/ 1130300 h 1130300"/>
              <a:gd name="connsiteX23" fmla="*/ 3809684 w 12192003"/>
              <a:gd name="connsiteY23" fmla="*/ 1026126 h 1130300"/>
              <a:gd name="connsiteX24" fmla="*/ 4946780 w 12192003"/>
              <a:gd name="connsiteY24" fmla="*/ 0 h 1130300"/>
              <a:gd name="connsiteX25" fmla="*/ 2654431 w 12192003"/>
              <a:gd name="connsiteY25" fmla="*/ 0 h 1130300"/>
              <a:gd name="connsiteX26" fmla="*/ 3791530 w 12192003"/>
              <a:gd name="connsiteY26" fmla="*/ 1026126 h 1130300"/>
              <a:gd name="connsiteX27" fmla="*/ 3796791 w 12192003"/>
              <a:gd name="connsiteY27" fmla="*/ 1130300 h 1130300"/>
              <a:gd name="connsiteX28" fmla="*/ 1512072 w 12192003"/>
              <a:gd name="connsiteY28" fmla="*/ 1130300 h 1130300"/>
              <a:gd name="connsiteX29" fmla="*/ 1517332 w 12192003"/>
              <a:gd name="connsiteY29" fmla="*/ 1026126 h 1130300"/>
              <a:gd name="connsiteX30" fmla="*/ 2654431 w 12192003"/>
              <a:gd name="connsiteY30" fmla="*/ 0 h 1130300"/>
              <a:gd name="connsiteX31" fmla="*/ 362080 w 12192003"/>
              <a:gd name="connsiteY31" fmla="*/ 0 h 1130300"/>
              <a:gd name="connsiteX32" fmla="*/ 1499179 w 12192003"/>
              <a:gd name="connsiteY32" fmla="*/ 1026126 h 1130300"/>
              <a:gd name="connsiteX33" fmla="*/ 1504439 w 12192003"/>
              <a:gd name="connsiteY33" fmla="*/ 1130300 h 1130300"/>
              <a:gd name="connsiteX34" fmla="*/ 0 w 12192003"/>
              <a:gd name="connsiteY34" fmla="*/ 1130300 h 1130300"/>
              <a:gd name="connsiteX35" fmla="*/ 0 w 12192003"/>
              <a:gd name="connsiteY35" fmla="*/ 59507 h 1130300"/>
              <a:gd name="connsiteX36" fmla="*/ 22187 w 12192003"/>
              <a:gd name="connsiteY36" fmla="*/ 51387 h 1130300"/>
              <a:gd name="connsiteX37" fmla="*/ 362080 w 12192003"/>
              <a:gd name="connsiteY37" fmla="*/ 0 h 113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2192003" h="1130300">
                <a:moveTo>
                  <a:pt x="11823828" y="0"/>
                </a:moveTo>
                <a:cubicBezTo>
                  <a:pt x="11942189" y="0"/>
                  <a:pt x="12056349" y="17991"/>
                  <a:pt x="12163721" y="51387"/>
                </a:cubicBezTo>
                <a:lnTo>
                  <a:pt x="12192003" y="61738"/>
                </a:lnTo>
                <a:lnTo>
                  <a:pt x="12192003" y="1130300"/>
                </a:lnTo>
                <a:lnTo>
                  <a:pt x="10681469" y="1130300"/>
                </a:lnTo>
                <a:lnTo>
                  <a:pt x="10686729" y="1026126"/>
                </a:lnTo>
                <a:cubicBezTo>
                  <a:pt x="10745262" y="449767"/>
                  <a:pt x="11232021" y="0"/>
                  <a:pt x="11823828" y="0"/>
                </a:cubicBezTo>
                <a:close/>
                <a:moveTo>
                  <a:pt x="9531478" y="0"/>
                </a:moveTo>
                <a:cubicBezTo>
                  <a:pt x="10123285" y="0"/>
                  <a:pt x="10610044" y="449767"/>
                  <a:pt x="10668577" y="1026126"/>
                </a:cubicBezTo>
                <a:lnTo>
                  <a:pt x="10673837" y="1130300"/>
                </a:lnTo>
                <a:lnTo>
                  <a:pt x="8389119" y="1130300"/>
                </a:lnTo>
                <a:lnTo>
                  <a:pt x="8394379" y="1026126"/>
                </a:lnTo>
                <a:cubicBezTo>
                  <a:pt x="8452912" y="449767"/>
                  <a:pt x="8939671" y="0"/>
                  <a:pt x="9531478" y="0"/>
                </a:cubicBezTo>
                <a:close/>
                <a:moveTo>
                  <a:pt x="7239129" y="0"/>
                </a:moveTo>
                <a:cubicBezTo>
                  <a:pt x="7830936" y="0"/>
                  <a:pt x="8317694" y="449767"/>
                  <a:pt x="8376227" y="1026126"/>
                </a:cubicBezTo>
                <a:lnTo>
                  <a:pt x="8381487" y="1130300"/>
                </a:lnTo>
                <a:lnTo>
                  <a:pt x="6096769" y="1130300"/>
                </a:lnTo>
                <a:lnTo>
                  <a:pt x="6102029" y="1026126"/>
                </a:lnTo>
                <a:cubicBezTo>
                  <a:pt x="6160563" y="449767"/>
                  <a:pt x="6647322" y="0"/>
                  <a:pt x="7239129" y="0"/>
                </a:cubicBezTo>
                <a:close/>
                <a:moveTo>
                  <a:pt x="4946780" y="0"/>
                </a:moveTo>
                <a:cubicBezTo>
                  <a:pt x="5538587" y="0"/>
                  <a:pt x="6025345" y="449767"/>
                  <a:pt x="6083878" y="1026126"/>
                </a:cubicBezTo>
                <a:lnTo>
                  <a:pt x="6089139" y="1130300"/>
                </a:lnTo>
                <a:lnTo>
                  <a:pt x="3804423" y="1130300"/>
                </a:lnTo>
                <a:lnTo>
                  <a:pt x="3809684" y="1026126"/>
                </a:lnTo>
                <a:cubicBezTo>
                  <a:pt x="3868216" y="449767"/>
                  <a:pt x="4354972" y="0"/>
                  <a:pt x="4946780" y="0"/>
                </a:cubicBezTo>
                <a:close/>
                <a:moveTo>
                  <a:pt x="2654431" y="0"/>
                </a:moveTo>
                <a:cubicBezTo>
                  <a:pt x="3246238" y="0"/>
                  <a:pt x="3732997" y="449767"/>
                  <a:pt x="3791530" y="1026126"/>
                </a:cubicBezTo>
                <a:lnTo>
                  <a:pt x="3796791" y="1130300"/>
                </a:lnTo>
                <a:lnTo>
                  <a:pt x="1512072" y="1130300"/>
                </a:lnTo>
                <a:lnTo>
                  <a:pt x="1517332" y="1026126"/>
                </a:lnTo>
                <a:cubicBezTo>
                  <a:pt x="1575865" y="449767"/>
                  <a:pt x="2062624" y="0"/>
                  <a:pt x="2654431" y="0"/>
                </a:cubicBezTo>
                <a:close/>
                <a:moveTo>
                  <a:pt x="362080" y="0"/>
                </a:moveTo>
                <a:cubicBezTo>
                  <a:pt x="953887" y="0"/>
                  <a:pt x="1440646" y="449767"/>
                  <a:pt x="1499179" y="1026126"/>
                </a:cubicBezTo>
                <a:lnTo>
                  <a:pt x="1504439" y="1130300"/>
                </a:lnTo>
                <a:lnTo>
                  <a:pt x="0" y="1130300"/>
                </a:lnTo>
                <a:lnTo>
                  <a:pt x="0" y="59507"/>
                </a:lnTo>
                <a:lnTo>
                  <a:pt x="22187" y="51387"/>
                </a:lnTo>
                <a:cubicBezTo>
                  <a:pt x="129559" y="17991"/>
                  <a:pt x="243719" y="0"/>
                  <a:pt x="362080" y="0"/>
                </a:cubicBezTo>
                <a:close/>
              </a:path>
            </a:pathLst>
          </a:custGeom>
          <a:solidFill>
            <a:schemeClr val="accent6">
              <a:lumMod val="75000"/>
              <a:alpha val="25000"/>
            </a:schemeClr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70972619-C968-1257-58C9-0DC6616429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724189"/>
            <a:ext cx="1503729" cy="1133811"/>
          </a:xfrm>
          <a:custGeom>
            <a:avLst/>
            <a:gdLst>
              <a:gd name="connsiteX0" fmla="*/ 367995 w 1503729"/>
              <a:gd name="connsiteY0" fmla="*/ 19 h 1133811"/>
              <a:gd name="connsiteX1" fmla="*/ 1481576 w 1503729"/>
              <a:gd name="connsiteY1" fmla="*/ 913359 h 1133811"/>
              <a:gd name="connsiteX2" fmla="*/ 1503729 w 1503729"/>
              <a:gd name="connsiteY2" fmla="*/ 1133811 h 1133811"/>
              <a:gd name="connsiteX3" fmla="*/ 1371482 w 1503729"/>
              <a:gd name="connsiteY3" fmla="*/ 1133811 h 1133811"/>
              <a:gd name="connsiteX4" fmla="*/ 1275407 w 1503729"/>
              <a:gd name="connsiteY4" fmla="*/ 1118667 h 1133811"/>
              <a:gd name="connsiteX5" fmla="*/ 367995 w 1503729"/>
              <a:gd name="connsiteY5" fmla="*/ 19 h 1133811"/>
              <a:gd name="connsiteX6" fmla="*/ 367996 w 1503729"/>
              <a:gd name="connsiteY6" fmla="*/ 0 h 1133811"/>
              <a:gd name="connsiteX7" fmla="*/ 33218 w 1503729"/>
              <a:gd name="connsiteY7" fmla="*/ 808204 h 1133811"/>
              <a:gd name="connsiteX8" fmla="*/ 0 w 1503729"/>
              <a:gd name="connsiteY8" fmla="*/ 838393 h 1133811"/>
              <a:gd name="connsiteX9" fmla="*/ 0 w 1503729"/>
              <a:gd name="connsiteY9" fmla="*/ 61671 h 1133811"/>
              <a:gd name="connsiteX10" fmla="*/ 28102 w 1503729"/>
              <a:gd name="connsiteY10" fmla="*/ 51386 h 1133811"/>
              <a:gd name="connsiteX11" fmla="*/ 367996 w 1503729"/>
              <a:gd name="connsiteY11" fmla="*/ 0 h 113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03729" h="1133811">
                <a:moveTo>
                  <a:pt x="367995" y="19"/>
                </a:moveTo>
                <a:cubicBezTo>
                  <a:pt x="917788" y="3008"/>
                  <a:pt x="1375686" y="394157"/>
                  <a:pt x="1481576" y="913359"/>
                </a:cubicBezTo>
                <a:lnTo>
                  <a:pt x="1503729" y="1133811"/>
                </a:lnTo>
                <a:lnTo>
                  <a:pt x="1371482" y="1133811"/>
                </a:lnTo>
                <a:lnTo>
                  <a:pt x="1275407" y="1118667"/>
                </a:lnTo>
                <a:cubicBezTo>
                  <a:pt x="757177" y="1010082"/>
                  <a:pt x="368000" y="550498"/>
                  <a:pt x="367995" y="19"/>
                </a:cubicBezTo>
                <a:close/>
                <a:moveTo>
                  <a:pt x="367996" y="0"/>
                </a:moveTo>
                <a:cubicBezTo>
                  <a:pt x="367996" y="315623"/>
                  <a:pt x="240061" y="601366"/>
                  <a:pt x="33218" y="808204"/>
                </a:cubicBezTo>
                <a:lnTo>
                  <a:pt x="0" y="838393"/>
                </a:lnTo>
                <a:lnTo>
                  <a:pt x="0" y="61671"/>
                </a:lnTo>
                <a:lnTo>
                  <a:pt x="28102" y="51386"/>
                </a:lnTo>
                <a:cubicBezTo>
                  <a:pt x="135475" y="17991"/>
                  <a:pt x="249634" y="0"/>
                  <a:pt x="367996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 w="4154" cap="flat">
            <a:noFill/>
            <a:prstDash val="solid"/>
            <a:miter/>
          </a:ln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0A4A3873-48BC-94DF-6006-FC7F81660A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01353" y="0"/>
            <a:ext cx="3790647" cy="1143002"/>
          </a:xfrm>
          <a:custGeom>
            <a:avLst/>
            <a:gdLst>
              <a:gd name="connsiteX0" fmla="*/ 3790647 w 3790647"/>
              <a:gd name="connsiteY0" fmla="*/ 304585 h 1143002"/>
              <a:gd name="connsiteX1" fmla="*/ 3790647 w 3790647"/>
              <a:gd name="connsiteY1" fmla="*/ 1081329 h 1143002"/>
              <a:gd name="connsiteX2" fmla="*/ 3762543 w 3790647"/>
              <a:gd name="connsiteY2" fmla="*/ 1091615 h 1143002"/>
              <a:gd name="connsiteX3" fmla="*/ 3422649 w 3790647"/>
              <a:gd name="connsiteY3" fmla="*/ 1143002 h 1143002"/>
              <a:gd name="connsiteX4" fmla="*/ 3757427 w 3790647"/>
              <a:gd name="connsiteY4" fmla="*/ 334777 h 1143002"/>
              <a:gd name="connsiteX5" fmla="*/ 2285997 w 3790647"/>
              <a:gd name="connsiteY5" fmla="*/ 17 h 1143002"/>
              <a:gd name="connsiteX6" fmla="*/ 3422650 w 3790647"/>
              <a:gd name="connsiteY6" fmla="*/ 1142983 h 1143002"/>
              <a:gd name="connsiteX7" fmla="*/ 2285997 w 3790647"/>
              <a:gd name="connsiteY7" fmla="*/ 17 h 1143002"/>
              <a:gd name="connsiteX8" fmla="*/ 0 w 3790647"/>
              <a:gd name="connsiteY8" fmla="*/ 17 h 1143002"/>
              <a:gd name="connsiteX9" fmla="*/ 1136650 w 3790647"/>
              <a:gd name="connsiteY9" fmla="*/ 1142983 h 1143002"/>
              <a:gd name="connsiteX10" fmla="*/ 0 w 3790647"/>
              <a:gd name="connsiteY10" fmla="*/ 17 h 1143002"/>
              <a:gd name="connsiteX11" fmla="*/ 2279650 w 3790647"/>
              <a:gd name="connsiteY11" fmla="*/ 0 h 1143002"/>
              <a:gd name="connsiteX12" fmla="*/ 1136650 w 3790647"/>
              <a:gd name="connsiteY12" fmla="*/ 1143002 h 1143002"/>
              <a:gd name="connsiteX13" fmla="*/ 2279650 w 3790647"/>
              <a:gd name="connsiteY13" fmla="*/ 0 h 1143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90647" h="1143002">
                <a:moveTo>
                  <a:pt x="3790647" y="304585"/>
                </a:moveTo>
                <a:lnTo>
                  <a:pt x="3790647" y="1081329"/>
                </a:lnTo>
                <a:lnTo>
                  <a:pt x="3762543" y="1091615"/>
                </a:lnTo>
                <a:cubicBezTo>
                  <a:pt x="3655170" y="1125011"/>
                  <a:pt x="3541011" y="1143002"/>
                  <a:pt x="3422649" y="1143002"/>
                </a:cubicBezTo>
                <a:cubicBezTo>
                  <a:pt x="3422649" y="827371"/>
                  <a:pt x="3550584" y="541620"/>
                  <a:pt x="3757427" y="334777"/>
                </a:cubicBezTo>
                <a:close/>
                <a:moveTo>
                  <a:pt x="2285997" y="17"/>
                </a:moveTo>
                <a:cubicBezTo>
                  <a:pt x="2914332" y="3435"/>
                  <a:pt x="3422644" y="513848"/>
                  <a:pt x="3422650" y="1142983"/>
                </a:cubicBezTo>
                <a:cubicBezTo>
                  <a:pt x="2794315" y="1139567"/>
                  <a:pt x="2286006" y="629153"/>
                  <a:pt x="2285997" y="17"/>
                </a:cubicBezTo>
                <a:close/>
                <a:moveTo>
                  <a:pt x="0" y="17"/>
                </a:moveTo>
                <a:cubicBezTo>
                  <a:pt x="628334" y="3435"/>
                  <a:pt x="1136644" y="513848"/>
                  <a:pt x="1136650" y="1142983"/>
                </a:cubicBezTo>
                <a:cubicBezTo>
                  <a:pt x="508316" y="1139567"/>
                  <a:pt x="9" y="629153"/>
                  <a:pt x="0" y="17"/>
                </a:cubicBezTo>
                <a:close/>
                <a:moveTo>
                  <a:pt x="2279650" y="0"/>
                </a:moveTo>
                <a:cubicBezTo>
                  <a:pt x="2279650" y="631263"/>
                  <a:pt x="1767910" y="1143002"/>
                  <a:pt x="1136650" y="1143002"/>
                </a:cubicBezTo>
                <a:cubicBezTo>
                  <a:pt x="1136650" y="511739"/>
                  <a:pt x="1648390" y="0"/>
                  <a:pt x="2279650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 w="4154" cap="flat">
            <a:noFill/>
            <a:prstDash val="solid"/>
            <a:miter/>
          </a:ln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pic>
        <p:nvPicPr>
          <p:cNvPr id="120" name="Graphic 119">
            <a:extLst>
              <a:ext uri="{FF2B5EF4-FFF2-40B4-BE49-F238E27FC236}">
                <a16:creationId xmlns:a16="http://schemas.microsoft.com/office/drawing/2014/main" id="{9C01A786-0C1A-6C4A-1466-1AE233D142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8908" b="83148"/>
          <a:stretch/>
        </p:blipFill>
        <p:spPr>
          <a:xfrm>
            <a:off x="8401354" y="12700"/>
            <a:ext cx="3790646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718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059F316-9319-477C-3BD8-C3B19F248A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EF98D51-D262-470D-2214-A8A0EDB73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4584700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480B83D-EEC7-5C2D-9338-841D005457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BE97B1-E4D2-AA2A-1E85-0D59873513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Aft>
                <a:spcPts val="1800"/>
              </a:spcAft>
              <a:buSzPct val="100000"/>
              <a:buNone/>
              <a:defRPr sz="2000" b="1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1536827"/>
            <a:ext cx="5650992" cy="4480560"/>
          </a:xfrm>
        </p:spPr>
        <p:txBody>
          <a:bodyPr>
            <a:normAutofit/>
          </a:bodyPr>
          <a:lstStyle>
            <a:lvl1pPr marL="457200" indent="-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+mj-lt"/>
              <a:buAutoNum type="arabicPeriod"/>
              <a:defRPr sz="2000"/>
            </a:lvl1pPr>
            <a:lvl2pPr marL="914400" indent="-457200">
              <a:buSzPct val="100000"/>
              <a:buFont typeface="+mj-lt"/>
              <a:buAutoNum type="alphaLcPeriod"/>
              <a:defRPr sz="2000"/>
            </a:lvl2pPr>
            <a:lvl3pPr marL="1371600" indent="-457200">
              <a:buSzPct val="100000"/>
              <a:buFont typeface="+mj-lt"/>
              <a:buAutoNum type="romanLcPeriod"/>
              <a:defRPr sz="1800"/>
            </a:lvl3pPr>
            <a:lvl4pPr marL="1828800" indent="-457200">
              <a:buSzPct val="100000"/>
              <a:buFont typeface="+mj-lt"/>
              <a:buAutoNum type="arabicParenR"/>
              <a:defRPr sz="1800"/>
            </a:lvl4pPr>
            <a:lvl5pPr marL="2286000" indent="-457200">
              <a:buSzPct val="100000"/>
              <a:buFont typeface="+mj-lt"/>
              <a:buAutoNum type="alphaLcParenR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607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10FBCDE-EE59-33A6-32CA-9F6279AA43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2700"/>
            <a:ext cx="12192000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E45A58EF-738C-B1BA-F49A-84ADB68F8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49858"/>
          <a:stretch/>
        </p:blipFill>
        <p:spPr>
          <a:xfrm>
            <a:off x="8401354" y="9452"/>
            <a:ext cx="2286000" cy="114624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7F78E2C-6843-1373-E993-79393D8584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858"/>
          <a:stretch/>
        </p:blipFill>
        <p:spPr>
          <a:xfrm>
            <a:off x="10687351" y="9452"/>
            <a:ext cx="1504649" cy="114624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559DD38-C8CC-7B28-F492-ACB263A814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8DEFF3B2-90E8-5D9B-CEA8-00B05000BF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13" name="Title 123">
            <a:extLst>
              <a:ext uri="{FF2B5EF4-FFF2-40B4-BE49-F238E27FC236}">
                <a16:creationId xmlns:a16="http://schemas.microsoft.com/office/drawing/2014/main" id="{0B9C7C4B-FC2C-5D51-5679-3D5ED851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3" y="832104"/>
            <a:ext cx="10479088" cy="2587625"/>
          </a:xfrm>
        </p:spPr>
        <p:txBody>
          <a:bodyPr anchor="t"/>
          <a:lstStyle>
            <a:lvl1pPr>
              <a:lnSpc>
                <a:spcPct val="75000"/>
              </a:lnSpc>
              <a:defRPr sz="8000" b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79F5B69-7199-E3E6-5554-6CC2207D48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1375" y="3705309"/>
            <a:ext cx="10479088" cy="2587625"/>
          </a:xfrm>
        </p:spPr>
        <p:txBody>
          <a:bodyPr/>
          <a:lstStyle>
            <a:lvl1pPr marL="0" indent="0">
              <a:lnSpc>
                <a:spcPct val="130000"/>
              </a:lnSpc>
              <a:spcAft>
                <a:spcPts val="1000"/>
              </a:spcAft>
              <a:buNone/>
              <a:defRPr b="1" i="0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093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A1EF8CAB-74EE-F5E0-2A98-D49729C573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8783521D-ED5D-D5DB-16FA-CD1B1203DF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87659"/>
          <a:stretch/>
        </p:blipFill>
        <p:spPr>
          <a:xfrm>
            <a:off x="0" y="5731979"/>
            <a:ext cx="1504645" cy="114640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381EED1-F8B1-76DD-2AF9-959C65437F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D23ADF4-87AF-5693-9986-341478D502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2E5EE104-2241-C262-895C-BCA769134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9B7E7AC-A0E6-BE9A-4728-8FE036CF35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6556375" cy="4479925"/>
          </a:xfrm>
        </p:spPr>
        <p:txBody>
          <a:bodyPr>
            <a:normAutofit/>
          </a:bodyPr>
          <a:lstStyle>
            <a:lvl1pPr>
              <a:lnSpc>
                <a:spcPct val="140000"/>
              </a:lnSpc>
              <a:spcAft>
                <a:spcPts val="0"/>
              </a:spcAft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40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1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F0337A6-0579-B5BC-C526-F7EBDDB8E8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1" b="49999"/>
          <a:stretch/>
        </p:blipFill>
        <p:spPr>
          <a:xfrm>
            <a:off x="6096000" y="0"/>
            <a:ext cx="6095999" cy="34290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4166F179-9203-AC2D-A267-E25FA28E97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BFC5468-5E1B-2FE4-DA95-D0CCC383D3E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617493C4-12E7-500C-5FD5-68370B57A2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149B5038-6091-D5DF-F2DA-3900885F49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9442ADAB-F6BA-A55C-036E-C837F95C8F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11240" y="2231136"/>
            <a:ext cx="6080760" cy="4626864"/>
          </a:xfrm>
          <a:solidFill>
            <a:schemeClr val="accent6">
              <a:lumMod val="50000"/>
            </a:schemeClr>
          </a:solidFill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6931152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6931152" cy="4480560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9452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E18B122A-848F-E50E-C503-3930933A5C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8908"/>
          <a:stretch/>
        </p:blipFill>
        <p:spPr>
          <a:xfrm>
            <a:off x="8401354" y="0"/>
            <a:ext cx="3790646" cy="6857999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8CD9875-E4AF-D7EA-9F8B-D27F2C3104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2297076"/>
            <a:ext cx="2286000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8513E8A3-5E78-5821-6B7B-AF6343ACA7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E256415C-5388-7D35-1C15-8DA4ACDCA1F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8B78E2E7-B83A-F17C-9869-FED59DD512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6556375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616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 02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0321C850-160D-5CD7-B829-ADE752EA7A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/>
          <a:stretch/>
        </p:blipFill>
        <p:spPr>
          <a:xfrm>
            <a:off x="6096000" y="0"/>
            <a:ext cx="6096000" cy="685799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3105707-8D59-D00C-596A-380479D0E0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2297076"/>
            <a:ext cx="2286000" cy="2286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DC4FC4F-BE00-1554-FEBD-DE21F3AB35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0A310F08-0B34-7E1C-7605-4F81502355F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1354" y="9452"/>
            <a:ext cx="2286000" cy="2286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3371AFC-6FAC-3C10-CCC0-ECE8DB9E99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E121A-5259-1180-7385-CE2C03431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b="1" cap="all" spc="3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810682D-F26A-B1BF-CD97-BB8BD31B2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7" y="1536192"/>
            <a:ext cx="10479024" cy="2679192"/>
          </a:xfrm>
        </p:spPr>
        <p:txBody>
          <a:bodyPr/>
          <a:lstStyle>
            <a:lvl1pPr marL="0" indent="0">
              <a:lnSpc>
                <a:spcPct val="75000"/>
              </a:lnSpc>
              <a:buNone/>
              <a:defRPr sz="8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E35C9AB-B94F-CACD-3F8A-C5FE3B6959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62272"/>
            <a:ext cx="12188952" cy="239572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803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D0F0E0D3-11E9-A85D-821D-49C27B06B0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7433D848-BBB0-8852-CBA7-96FB04BFAD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556"/>
          <a:stretch/>
        </p:blipFill>
        <p:spPr>
          <a:xfrm>
            <a:off x="10687351" y="4584700"/>
            <a:ext cx="1504649" cy="11303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A0A5B28-1267-FF8C-DD34-4AE0CE17F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2FE7896-D379-408C-54BB-757C71F0DE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49515" r="34180"/>
          <a:stretch/>
        </p:blipFill>
        <p:spPr>
          <a:xfrm>
            <a:off x="10687351" y="1141376"/>
            <a:ext cx="1504649" cy="1154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7E02B10-F9DF-509C-64D5-91DEB69881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91455" y="1536826"/>
            <a:ext cx="5650992" cy="557784"/>
          </a:xfrm>
        </p:spPr>
        <p:txBody>
          <a:bodyPr/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2000" b="1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2267712"/>
            <a:ext cx="5650992" cy="376732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375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DCE1CF12-4201-C23B-7B9A-02EB4F8A79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396"/>
          <a:stretch/>
        </p:blipFill>
        <p:spPr>
          <a:xfrm>
            <a:off x="0" y="5731980"/>
            <a:ext cx="12192000" cy="113872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513CE0C7-867A-80BB-9E96-3008375B7E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68854" b="83396"/>
          <a:stretch/>
        </p:blipFill>
        <p:spPr>
          <a:xfrm>
            <a:off x="0" y="12700"/>
            <a:ext cx="3797300" cy="113872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736CB758-B1DB-F2E0-00E7-BF5660C5F2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3598" b="49858"/>
          <a:stretch/>
        </p:blipFill>
        <p:spPr>
          <a:xfrm>
            <a:off x="0" y="9452"/>
            <a:ext cx="1517954" cy="1146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4024" y="841248"/>
            <a:ext cx="6556248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5">
            <a:extLst>
              <a:ext uri="{FF2B5EF4-FFF2-40B4-BE49-F238E27FC236}">
                <a16:creationId xmlns:a16="http://schemas.microsoft.com/office/drawing/2014/main" id="{A780F1E2-F795-D408-7361-9B32EA12F8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836676"/>
            <a:ext cx="3785616" cy="5184648"/>
          </a:xfrm>
          <a:solidFill>
            <a:schemeClr val="accent6">
              <a:lumMod val="75000"/>
            </a:schemeClr>
          </a:solidFill>
        </p:spPr>
        <p:txBody>
          <a:bodyPr/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64023" y="1536827"/>
            <a:ext cx="6556247" cy="44799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Aft>
                <a:spcPts val="1800"/>
              </a:spcAft>
              <a:buSzPct val="100000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055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0059F316-9319-477C-3BD8-C3B19F248A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/>
          <a:stretch/>
        </p:blipFill>
        <p:spPr>
          <a:xfrm>
            <a:off x="10687350" y="12700"/>
            <a:ext cx="1504649" cy="6858000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AEF98D51-D262-470D-2214-A8A0EDB73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4584700"/>
            <a:ext cx="1504649" cy="22860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480B83D-EEC7-5C2D-9338-841D005457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2297076"/>
            <a:ext cx="1504649" cy="2286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BE97B1-E4D2-AA2A-1E85-0D59873513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/>
          <a:stretch/>
        </p:blipFill>
        <p:spPr>
          <a:xfrm>
            <a:off x="10687351" y="9452"/>
            <a:ext cx="1504649" cy="22860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1536827"/>
            <a:ext cx="5650992" cy="448056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740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F227120C-DBC1-2EDA-E58C-E1DAD7E550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3283" r="50000"/>
          <a:stretch/>
        </p:blipFill>
        <p:spPr>
          <a:xfrm>
            <a:off x="0" y="5731979"/>
            <a:ext cx="6096000" cy="114640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3FDA3437-5725-1727-4B8A-FCE5955619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b="50186"/>
          <a:stretch/>
        </p:blipFill>
        <p:spPr>
          <a:xfrm rot="10800000">
            <a:off x="1504646" y="5731981"/>
            <a:ext cx="2286000" cy="113871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35C8D2AF-CEDF-4131-723C-91569E90C2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50186"/>
          <a:stretch/>
        </p:blipFill>
        <p:spPr>
          <a:xfrm rot="10800000">
            <a:off x="-3" y="5731980"/>
            <a:ext cx="1504649" cy="1138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285C8-D51D-91BB-C356-908E6760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 anchor="t"/>
          <a:lstStyle>
            <a:lvl1pPr>
              <a:defRPr sz="20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854FEE13-908D-1E41-D8D6-51FE4B1E0A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2862072" cy="4479925"/>
          </a:xfrm>
        </p:spPr>
        <p:txBody>
          <a:bodyPr>
            <a:normAutofit/>
          </a:bodyPr>
          <a:lstStyle>
            <a:lvl1pPr marL="342900" indent="-342900">
              <a:lnSpc>
                <a:spcPct val="90000"/>
              </a:lnSpc>
              <a:spcAft>
                <a:spcPts val="1800"/>
              </a:spcAft>
              <a:buSzPct val="100000"/>
              <a:buFont typeface="Arial" panose="020B0604020202020204" pitchFamily="34" charset="0"/>
              <a:buChar char="•"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D580F1D-9A19-7B41-1ACE-62B7B544425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27448" y="1536827"/>
            <a:ext cx="6592824" cy="448056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800"/>
              </a:spcAft>
              <a:buSzPct val="100000"/>
              <a:buNone/>
              <a:defRPr sz="20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 sz="1800"/>
            </a:lvl4pPr>
            <a:lvl5pPr>
              <a:buSzPct val="10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D0E8A-D840-3B34-461F-395ACC9FA8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E551C-14F1-4049-29C9-7A53E172F8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FD831DA-EDBD-A492-3E6D-6ABBF4438F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7659" b="83148"/>
          <a:stretch/>
        </p:blipFill>
        <p:spPr>
          <a:xfrm>
            <a:off x="10687350" y="12700"/>
            <a:ext cx="1504649" cy="11557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00071AEB-E268-A464-7197-69FA762C3C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34180" b="49444"/>
          <a:stretch/>
        </p:blipFill>
        <p:spPr>
          <a:xfrm>
            <a:off x="10687351" y="9452"/>
            <a:ext cx="1504649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8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29200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893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FOOTER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F7E44-8ABB-4ABE-998C-AFEFE7AA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7936" y="6385422"/>
            <a:ext cx="843264" cy="288000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algn="r">
              <a:defRPr lang="en-ZA" sz="1000" b="0" smtClean="0">
                <a:solidFill>
                  <a:sysClr val="windowText" lastClr="000000"/>
                </a:solidFill>
              </a:defRPr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3200" b="1" kern="1200" spc="-150" dirty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90000"/>
        </a:lnSpc>
        <a:spcBef>
          <a:spcPts val="0"/>
        </a:spcBef>
        <a:spcAft>
          <a:spcPts val="1800"/>
        </a:spcAft>
        <a:buSzPct val="75000"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3152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09728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46304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828800" indent="-347472" algn="l" defTabSz="914400" rtl="0" eaLnBrk="1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3000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epl.com/?utm_campaign=product&amp;utm_source=web_translator&amp;utm_medium=web&amp;utm_content=copy_free_translation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F917E-922A-1054-6306-D37C378F1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3D50B0-02F8-A1E6-8A67-C0B7034A47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1084" y="3430895"/>
            <a:ext cx="7729837" cy="557290"/>
          </a:xfrm>
        </p:spPr>
        <p:txBody>
          <a:bodyPr vert="horz" lIns="0" tIns="0" rIns="0" bIns="0" rtlCol="0" anchor="t">
            <a:noAutofit/>
          </a:bodyPr>
          <a:lstStyle/>
          <a:p>
            <a:pPr algn="ctr"/>
            <a:r>
              <a:rPr lang="en-US" sz="3200" err="1">
                <a:solidFill>
                  <a:schemeClr val="bg1"/>
                </a:solidFill>
                <a:latin typeface="Arial"/>
                <a:ea typeface="+mn-lt"/>
                <a:cs typeface="Arial"/>
              </a:rPr>
              <a:t>Weblap</a:t>
            </a:r>
            <a:r>
              <a:rPr lang="en-US" sz="3200" dirty="0">
                <a:solidFill>
                  <a:schemeClr val="bg1"/>
                </a:solidFill>
                <a:latin typeface="Arial"/>
                <a:ea typeface="+mn-lt"/>
                <a:cs typeface="Arial"/>
              </a:rPr>
              <a:t> Debreceni </a:t>
            </a:r>
            <a:r>
              <a:rPr lang="en-US" sz="3200" err="1">
                <a:solidFill>
                  <a:schemeClr val="bg1"/>
                </a:solidFill>
                <a:latin typeface="Arial"/>
                <a:ea typeface="+mn-lt"/>
                <a:cs typeface="Arial"/>
              </a:rPr>
              <a:t>Cégnek</a:t>
            </a:r>
            <a:r>
              <a:rPr lang="en-US" sz="3200" dirty="0">
                <a:solidFill>
                  <a:schemeClr val="bg1"/>
                </a:solidFill>
                <a:latin typeface="Arial"/>
                <a:ea typeface="+mn-lt"/>
                <a:cs typeface="Arial"/>
              </a:rPr>
              <a:t> - </a:t>
            </a:r>
            <a:r>
              <a:rPr lang="en-US" sz="3200" err="1">
                <a:solidFill>
                  <a:schemeClr val="bg1"/>
                </a:solidFill>
                <a:latin typeface="Arial"/>
                <a:ea typeface="+mn-lt"/>
                <a:cs typeface="Arial"/>
              </a:rPr>
              <a:t>Oknoplast</a:t>
            </a:r>
            <a:endParaRPr lang="hu-HU" sz="3200" err="1">
              <a:solidFill>
                <a:schemeClr val="bg1"/>
              </a:solidFill>
            </a:endParaRPr>
          </a:p>
          <a:p>
            <a:pPr algn="ctr"/>
            <a:endParaRPr lang="en-US" sz="3200" b="1" dirty="0">
              <a:solidFill>
                <a:srgbClr val="E8E8E8"/>
              </a:solidFill>
              <a:ea typeface="+mn-lt"/>
              <a:cs typeface="+mn-lt"/>
            </a:endParaRPr>
          </a:p>
          <a:p>
            <a:endParaRPr lang="en-US" sz="3200" b="1" dirty="0">
              <a:solidFill>
                <a:srgbClr val="E8E8E8"/>
              </a:solidFill>
            </a:endParaRPr>
          </a:p>
          <a:p>
            <a:pPr algn="ctr"/>
            <a:r>
              <a:rPr lang="en-US" sz="1800" b="1" err="1">
                <a:solidFill>
                  <a:srgbClr val="E8E8E8"/>
                </a:solidFill>
              </a:rPr>
              <a:t>Készítették</a:t>
            </a:r>
            <a:r>
              <a:rPr lang="en-US" sz="1800" b="1" dirty="0">
                <a:solidFill>
                  <a:srgbClr val="E8E8E8"/>
                </a:solidFill>
              </a:rPr>
              <a:t> : Kovács Kinga, Szeles Viktor, Kabai Tibor</a:t>
            </a:r>
            <a:endParaRPr lang="en-US" sz="3200" b="1" dirty="0">
              <a:solidFill>
                <a:srgbClr val="E8E8E8"/>
              </a:solidFill>
            </a:endParaRPr>
          </a:p>
          <a:p>
            <a:pPr algn="ctr"/>
            <a:endParaRPr lang="en-US" sz="1800" b="1" dirty="0">
              <a:solidFill>
                <a:srgbClr val="E8E8E8"/>
              </a:solidFill>
            </a:endParaRPr>
          </a:p>
          <a:p>
            <a:br>
              <a:rPr lang="en-US" dirty="0"/>
            </a:br>
            <a:endParaRPr lang="en-US"/>
          </a:p>
          <a:p>
            <a:endParaRPr lang="en-US" dirty="0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452E577D-50E9-DBC0-8732-1009DA11B8E9}"/>
              </a:ext>
            </a:extLst>
          </p:cNvPr>
          <p:cNvSpPr txBox="1"/>
          <p:nvPr/>
        </p:nvSpPr>
        <p:spPr>
          <a:xfrm>
            <a:off x="2695832" y="1120346"/>
            <a:ext cx="6182497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err="1">
                <a:solidFill>
                  <a:srgbClr val="E8E8E8"/>
                </a:solidFill>
              </a:rPr>
              <a:t>Szoftverfejlesztő</a:t>
            </a:r>
            <a:r>
              <a:rPr lang="en-US" sz="3200" b="1" dirty="0">
                <a:solidFill>
                  <a:srgbClr val="E8E8E8"/>
                </a:solidFill>
              </a:rPr>
              <a:t> </a:t>
            </a:r>
            <a:r>
              <a:rPr lang="en-US" sz="3200" b="1" err="1">
                <a:solidFill>
                  <a:srgbClr val="E8E8E8"/>
                </a:solidFill>
              </a:rPr>
              <a:t>és</a:t>
            </a:r>
            <a:r>
              <a:rPr lang="en-US" sz="3200" b="1" dirty="0">
                <a:solidFill>
                  <a:srgbClr val="E8E8E8"/>
                </a:solidFill>
              </a:rPr>
              <a:t> </a:t>
            </a:r>
            <a:r>
              <a:rPr lang="en-US" sz="3200" b="1" err="1">
                <a:solidFill>
                  <a:srgbClr val="E8E8E8"/>
                </a:solidFill>
              </a:rPr>
              <a:t>Tesztelő</a:t>
            </a:r>
            <a:r>
              <a:rPr lang="en-US" sz="3200" b="1" dirty="0">
                <a:solidFill>
                  <a:srgbClr val="E8E8E8"/>
                </a:solidFill>
              </a:rPr>
              <a:t> </a:t>
            </a:r>
            <a:r>
              <a:rPr lang="en-US" sz="3200" b="1" err="1">
                <a:solidFill>
                  <a:srgbClr val="E8E8E8"/>
                </a:solidFill>
              </a:rPr>
              <a:t>Vizsga</a:t>
            </a:r>
            <a:r>
              <a:rPr lang="en-US" sz="3200" b="1" dirty="0">
                <a:solidFill>
                  <a:srgbClr val="E8E8E8"/>
                </a:solidFill>
              </a:rPr>
              <a:t> 2024/25 </a:t>
            </a:r>
            <a:r>
              <a:rPr lang="en-US" sz="3200" b="1" err="1">
                <a:solidFill>
                  <a:srgbClr val="E8E8E8"/>
                </a:solidFill>
              </a:rPr>
              <a:t>tanév</a:t>
            </a:r>
            <a:endParaRPr lang="hu-HU" err="1"/>
          </a:p>
        </p:txBody>
      </p:sp>
    </p:spTree>
    <p:extLst>
      <p:ext uri="{BB962C8B-B14F-4D97-AF65-F5344CB8AC3E}">
        <p14:creationId xmlns:p14="http://schemas.microsoft.com/office/powerpoint/2010/main" val="1516999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helye 5" descr="A képen szöveg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08EB1CB1-6505-D343-411A-5998DBF5D30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115" t="-900" r="-1726"/>
          <a:stretch>
            <a:fillRect/>
          </a:stretch>
        </p:blipFill>
        <p:spPr>
          <a:xfrm>
            <a:off x="1495376" y="321161"/>
            <a:ext cx="9197794" cy="6218286"/>
          </a:xfrm>
          <a:prstGeom prst="rect">
            <a:avLst/>
          </a:prstGeom>
          <a:solidFill>
            <a:srgbClr val="60A2F5">
              <a:lumMod val="75000"/>
            </a:srgbClr>
          </a:solidFill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763542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9ACF3-596C-92A5-7AD1-A2B11C037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221" y="285194"/>
            <a:ext cx="10479024" cy="557784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Aptos Light"/>
              </a:rPr>
              <a:t>Email </a:t>
            </a:r>
            <a:r>
              <a:rPr lang="en-US" sz="1400" dirty="0" err="1">
                <a:solidFill>
                  <a:schemeClr val="tx1"/>
                </a:solidFill>
                <a:latin typeface="Aptos Light"/>
              </a:rPr>
              <a:t>Kapcsolati</a:t>
            </a:r>
            <a:r>
              <a:rPr lang="en-US" sz="1400" dirty="0">
                <a:solidFill>
                  <a:schemeClr val="tx1"/>
                </a:solidFill>
                <a:latin typeface="Aptos Light"/>
              </a:rPr>
              <a:t> Form</a:t>
            </a:r>
            <a:endParaRPr lang="en-US" sz="1400" b="0" dirty="0">
              <a:solidFill>
                <a:schemeClr val="tx1"/>
              </a:solidFill>
              <a:latin typeface="Aptos Light"/>
            </a:endParaRP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75BAFA-03AB-7B89-1CA0-DC09783ECB3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82222" y="774828"/>
            <a:ext cx="11223477" cy="4479925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Kapcsolati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oldal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létrehozása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Az 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app/</a:t>
            </a:r>
            <a:r>
              <a:rPr lang="en-US" sz="1800" dirty="0" err="1">
                <a:solidFill>
                  <a:schemeClr val="tx1"/>
                </a:solidFill>
                <a:latin typeface="Consolas"/>
              </a:rPr>
              <a:t>kapcsolat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/</a:t>
            </a:r>
            <a:r>
              <a:rPr lang="en-US" sz="1800" dirty="0" err="1">
                <a:solidFill>
                  <a:schemeClr val="tx1"/>
                </a:solidFill>
                <a:latin typeface="Consolas"/>
              </a:rPr>
              <a:t>page.tsx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fájlban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hoztunk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létre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kapcsolati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formot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tartalmazó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oldalt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180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Email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küldés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implementálása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endParaRPr lang="en-US" sz="180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Saját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API Route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létrehozása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az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email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küldéshez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app/</a:t>
            </a:r>
            <a:r>
              <a:rPr lang="en-US" sz="1800" dirty="0" err="1">
                <a:solidFill>
                  <a:schemeClr val="tx1"/>
                </a:solidFill>
                <a:latin typeface="Consolas"/>
              </a:rPr>
              <a:t>api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/contact/</a:t>
            </a:r>
            <a:r>
              <a:rPr lang="en-US" sz="1800" dirty="0" err="1">
                <a:solidFill>
                  <a:schemeClr val="tx1"/>
                </a:solidFill>
                <a:latin typeface="Consolas"/>
              </a:rPr>
              <a:t>route.ts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)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ahelyett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hogy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EmailJS-t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használtunk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volna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180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Nodemailer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telepítése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Node.js-ben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az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email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küldéshez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180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Környezeti</a:t>
            </a: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+mn-lt"/>
                <a:cs typeface="+mn-lt"/>
              </a:rPr>
              <a:t>változók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.</a:t>
            </a:r>
            <a:r>
              <a:rPr lang="en-US" sz="1800" dirty="0" err="1">
                <a:solidFill>
                  <a:schemeClr val="tx1"/>
                </a:solidFill>
                <a:latin typeface="Consolas"/>
              </a:rPr>
              <a:t>env.local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) </a:t>
            </a:r>
            <a:r>
              <a:rPr lang="en-US" sz="1800" dirty="0" err="1">
                <a:solidFill>
                  <a:schemeClr val="tx1"/>
                </a:solidFill>
                <a:ea typeface="+mn-lt"/>
                <a:cs typeface="+mn-lt"/>
              </a:rPr>
              <a:t>beállítása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GMAIL_APP_PASSWORD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800" dirty="0">
                <a:solidFill>
                  <a:schemeClr val="tx1"/>
                </a:solidFill>
                <a:latin typeface="Consolas"/>
              </a:rPr>
              <a:t>GMAIL_EMAIL_ADDRESS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).</a:t>
            </a:r>
            <a:endParaRPr lang="en-US" sz="180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ADD977-4332-7D76-F599-EBBFE0504DF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91456" y="1536827"/>
            <a:ext cx="5650992" cy="4480560"/>
          </a:xfrm>
        </p:spPr>
        <p:txBody>
          <a:bodyPr vert="horz" lIns="0" tIns="0" rIns="0" bIns="0" rtlCol="0" anchor="t">
            <a:normAutofit/>
          </a:bodyPr>
          <a:lstStyle/>
          <a:p>
            <a:endParaRPr lang="hu-HU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EB7C78-0890-627E-C852-B11CAB85CF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Kép helye 5" descr="A képen szöveg, képernyőkép, szoftver, Számítógépes ikon látható&#10;&#10;Lehet, hogy az AI által létrehozott tartalom helytelen.">
            <a:extLst>
              <a:ext uri="{FF2B5EF4-FFF2-40B4-BE49-F238E27FC236}">
                <a16:creationId xmlns:a16="http://schemas.microsoft.com/office/drawing/2014/main" id="{69809273-9EC1-18C9-ADF0-1281299F43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320" t="-2264" r="-149" b="-6422"/>
          <a:stretch>
            <a:fillRect/>
          </a:stretch>
        </p:blipFill>
        <p:spPr>
          <a:xfrm>
            <a:off x="1934293" y="3424516"/>
            <a:ext cx="6971176" cy="3660746"/>
          </a:xfrm>
          <a:prstGeom prst="rect">
            <a:avLst/>
          </a:prstGeom>
          <a:solidFill>
            <a:srgbClr val="60A2F5">
              <a:lumMod val="75000"/>
            </a:srgbClr>
          </a:solidFill>
        </p:spPr>
      </p:pic>
    </p:spTree>
    <p:extLst>
      <p:ext uri="{BB962C8B-B14F-4D97-AF65-F5344CB8AC3E}">
        <p14:creationId xmlns:p14="http://schemas.microsoft.com/office/powerpoint/2010/main" val="4050281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5AA3C-075D-E8DD-D48B-DA9E07CBE0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13F8E1B-9E12-B3B4-E9B4-7E564C07D4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3178" y="259962"/>
            <a:ext cx="10238067" cy="6704776"/>
          </a:xfrm>
        </p:spPr>
        <p:txBody>
          <a:bodyPr vert="horz" lIns="0" tIns="0" rIns="0" bIns="0" rtlCol="0" anchor="t">
            <a:normAutofit/>
          </a:bodyPr>
          <a:lstStyle/>
          <a:p>
            <a:endParaRPr lang="hu-HU" sz="1800" b="1" dirty="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800" b="1" err="1">
                <a:solidFill>
                  <a:schemeClr val="tx1"/>
                </a:solidFill>
                <a:ea typeface="+mn-lt"/>
                <a:cs typeface="+mn-lt"/>
              </a:rPr>
              <a:t>Gmail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 App </a:t>
            </a:r>
            <a:r>
              <a:rPr lang="hu-HU" sz="1800" b="1" err="1">
                <a:solidFill>
                  <a:schemeClr val="tx1"/>
                </a:solidFill>
                <a:ea typeface="+mn-lt"/>
                <a:cs typeface="+mn-lt"/>
              </a:rPr>
              <a:t>Password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 beállítása: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2-faktoros hitelesítés engedélyezése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a Google fiókban.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Alkalmazásspecifikus jelszó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(App </a:t>
            </a:r>
            <a:r>
              <a:rPr lang="hu-HU" sz="1800" err="1">
                <a:solidFill>
                  <a:schemeClr val="tx1"/>
                </a:solidFill>
                <a:ea typeface="+mn-lt"/>
                <a:cs typeface="+mn-lt"/>
              </a:rPr>
              <a:t>Password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) generálása a "Mail" alkalmazáshoz és pontos másolása a </a:t>
            </a:r>
            <a:r>
              <a:rPr lang="hu-HU" sz="1800" dirty="0">
                <a:solidFill>
                  <a:schemeClr val="tx1"/>
                </a:solidFill>
                <a:latin typeface="Consolas"/>
              </a:rPr>
              <a:t>.</a:t>
            </a:r>
            <a:r>
              <a:rPr lang="hu-HU" sz="1800" err="1">
                <a:solidFill>
                  <a:schemeClr val="tx1"/>
                </a:solidFill>
                <a:latin typeface="Consolas"/>
              </a:rPr>
              <a:t>env.local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fájlba.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Tesztelés: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Az email sikeresen megérkezett a </a:t>
            </a:r>
            <a:r>
              <a:rPr lang="hu-HU" sz="1800" err="1">
                <a:solidFill>
                  <a:schemeClr val="tx1"/>
                </a:solidFill>
                <a:ea typeface="+mn-lt"/>
                <a:cs typeface="+mn-lt"/>
              </a:rPr>
              <a:t>Gmail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fiókba, tartalmazva a küldő adatait és az üzenet tartalmát.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Problémák és megoldások: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800" b="1" err="1">
                <a:solidFill>
                  <a:schemeClr val="tx1"/>
                </a:solidFill>
                <a:ea typeface="+mn-lt"/>
                <a:cs typeface="+mn-lt"/>
              </a:rPr>
              <a:t>Gmail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 App </a:t>
            </a:r>
            <a:r>
              <a:rPr lang="hu-HU" sz="1800" b="1" err="1">
                <a:solidFill>
                  <a:schemeClr val="tx1"/>
                </a:solidFill>
                <a:ea typeface="+mn-lt"/>
                <a:cs typeface="+mn-lt"/>
              </a:rPr>
              <a:t>Password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 nem működött: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A 2-faktoros hitelesítés és új, pontosan kimásolt App </a:t>
            </a:r>
            <a:r>
              <a:rPr lang="hu-HU" sz="1800" err="1">
                <a:solidFill>
                  <a:schemeClr val="tx1"/>
                </a:solidFill>
                <a:ea typeface="+mn-lt"/>
                <a:cs typeface="+mn-lt"/>
              </a:rPr>
              <a:t>Password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létrehozása volt a megoldás.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CORS hibák: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A Next.js API </a:t>
            </a:r>
            <a:r>
              <a:rPr lang="hu-HU" sz="1800" err="1">
                <a:solidFill>
                  <a:schemeClr val="tx1"/>
                </a:solidFill>
                <a:ea typeface="+mn-lt"/>
                <a:cs typeface="+mn-lt"/>
              </a:rPr>
              <a:t>route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-ok automatikusan kezelik a CORS-t, így ezzel nem kellett külön foglalkoznom.</a:t>
            </a:r>
            <a:endParaRPr lang="hu-HU" sz="1800">
              <a:solidFill>
                <a:schemeClr val="tx1"/>
              </a:solidFill>
            </a:endParaRPr>
          </a:p>
          <a:p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800" b="1" dirty="0">
                <a:solidFill>
                  <a:schemeClr val="tx1"/>
                </a:solidFill>
                <a:ea typeface="+mn-lt"/>
                <a:cs typeface="+mn-lt"/>
              </a:rPr>
              <a:t>Email formátum hibák:</a:t>
            </a:r>
            <a:r>
              <a:rPr lang="hu-HU" sz="1800" dirty="0">
                <a:solidFill>
                  <a:schemeClr val="tx1"/>
                </a:solidFill>
                <a:ea typeface="+mn-lt"/>
                <a:cs typeface="+mn-lt"/>
              </a:rPr>
              <a:t> Egyszerűbb HTML struktúra használatával javult az email megjelenése</a:t>
            </a:r>
            <a:endParaRPr lang="hu-HU" sz="1800" dirty="0">
              <a:solidFill>
                <a:schemeClr val="tx1"/>
              </a:solidFill>
            </a:endParaRP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281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603ED-5845-9B34-EF4D-77F260C55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30" y="346978"/>
            <a:ext cx="10479024" cy="557784"/>
          </a:xfrm>
        </p:spPr>
        <p:txBody>
          <a:bodyPr/>
          <a:lstStyle/>
          <a:p>
            <a:r>
              <a:rPr lang="en-US" sz="1800" err="1">
                <a:solidFill>
                  <a:srgbClr val="000000"/>
                </a:solidFill>
                <a:latin typeface="Aptos Light"/>
              </a:rPr>
              <a:t>Összefoglalás</a:t>
            </a:r>
            <a:r>
              <a:rPr lang="en-US" sz="1800">
                <a:solidFill>
                  <a:srgbClr val="000000"/>
                </a:solidFill>
                <a:latin typeface="Aptos Light"/>
              </a:rPr>
              <a:t> </a:t>
            </a:r>
            <a:r>
              <a:rPr lang="en-US" sz="1800" err="1">
                <a:solidFill>
                  <a:srgbClr val="000000"/>
                </a:solidFill>
                <a:latin typeface="Aptos Light"/>
              </a:rPr>
              <a:t>és</a:t>
            </a:r>
            <a:r>
              <a:rPr lang="en-US" sz="1800">
                <a:solidFill>
                  <a:srgbClr val="000000"/>
                </a:solidFill>
                <a:latin typeface="Aptos Light"/>
              </a:rPr>
              <a:t> </a:t>
            </a:r>
            <a:r>
              <a:rPr lang="en-US" sz="1800" err="1">
                <a:solidFill>
                  <a:srgbClr val="000000"/>
                </a:solidFill>
                <a:latin typeface="Aptos Light"/>
              </a:rPr>
              <a:t>Jövőbeli</a:t>
            </a:r>
            <a:r>
              <a:rPr lang="en-US" sz="1800">
                <a:solidFill>
                  <a:srgbClr val="000000"/>
                </a:solidFill>
                <a:latin typeface="Aptos Light"/>
              </a:rPr>
              <a:t> </a:t>
            </a:r>
            <a:r>
              <a:rPr lang="en-US" sz="1800" err="1">
                <a:solidFill>
                  <a:srgbClr val="000000"/>
                </a:solidFill>
                <a:latin typeface="Aptos Light"/>
              </a:rPr>
              <a:t>Tervek</a:t>
            </a:r>
            <a:endParaRPr lang="en-US" sz="1800" b="0" err="1">
              <a:solidFill>
                <a:srgbClr val="000000"/>
              </a:solidFill>
              <a:latin typeface="Aptos Light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333A90-2ED2-EF64-F9B3-7807A3275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F1CF037-0ACF-80C6-3C0B-A3F75435E77D}"/>
              </a:ext>
            </a:extLst>
          </p:cNvPr>
          <p:cNvSpPr txBox="1"/>
          <p:nvPr/>
        </p:nvSpPr>
        <p:spPr>
          <a:xfrm>
            <a:off x="-2060" y="904103"/>
            <a:ext cx="9714469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• </a:t>
            </a:r>
            <a:r>
              <a:rPr lang="en-US" b="1" dirty="0" err="1"/>
              <a:t>Elért</a:t>
            </a:r>
            <a:r>
              <a:rPr lang="en-US" b="1" dirty="0"/>
              <a:t> </a:t>
            </a:r>
            <a:r>
              <a:rPr lang="en-US" b="1" dirty="0" err="1"/>
              <a:t>eredmények</a:t>
            </a:r>
            <a:r>
              <a:rPr lang="en-US" b="1" dirty="0"/>
              <a:t> – </a:t>
            </a:r>
            <a:r>
              <a:rPr lang="en-US" b="1" dirty="0" err="1"/>
              <a:t>Teljes</a:t>
            </a:r>
            <a:r>
              <a:rPr lang="en-US" b="1" dirty="0"/>
              <a:t> </a:t>
            </a:r>
            <a:r>
              <a:rPr lang="en-US" b="1" dirty="0" err="1"/>
              <a:t>funkcionalitású</a:t>
            </a:r>
            <a:r>
              <a:rPr lang="en-US" b="1" dirty="0"/>
              <a:t> </a:t>
            </a:r>
            <a:r>
              <a:rPr lang="en-US" b="1" dirty="0" err="1"/>
              <a:t>rendszer</a:t>
            </a:r>
            <a:r>
              <a:rPr lang="en-US" b="1" dirty="0"/>
              <a:t>:</a:t>
            </a:r>
            <a:endParaRPr lang="hu-HU" dirty="0"/>
          </a:p>
          <a:p>
            <a:r>
              <a:rPr lang="en-US" dirty="0"/>
              <a:t>    ◦ </a:t>
            </a:r>
            <a:r>
              <a:rPr lang="en-US" b="1" dirty="0"/>
              <a:t>Next.js </a:t>
            </a:r>
            <a:r>
              <a:rPr lang="en-US" b="1" dirty="0" err="1"/>
              <a:t>alapú</a:t>
            </a:r>
            <a:r>
              <a:rPr lang="en-US" b="1" dirty="0"/>
              <a:t> </a:t>
            </a:r>
            <a:r>
              <a:rPr lang="en-US" b="1" dirty="0" err="1"/>
              <a:t>honlap</a:t>
            </a:r>
            <a:r>
              <a:rPr lang="en-US" dirty="0"/>
              <a:t>.</a:t>
            </a:r>
          </a:p>
          <a:p>
            <a:r>
              <a:rPr lang="en-US" dirty="0"/>
              <a:t>    ◦ </a:t>
            </a:r>
            <a:r>
              <a:rPr lang="en-US" b="1" dirty="0" err="1"/>
              <a:t>Reszponzív</a:t>
            </a:r>
            <a:r>
              <a:rPr lang="en-US" b="1" dirty="0"/>
              <a:t> design</a:t>
            </a:r>
            <a:r>
              <a:rPr lang="en-US" dirty="0"/>
              <a:t>.</a:t>
            </a:r>
          </a:p>
          <a:p>
            <a:r>
              <a:rPr lang="en-US" dirty="0"/>
              <a:t>    ◦ </a:t>
            </a:r>
            <a:r>
              <a:rPr lang="en-US" b="1" dirty="0" err="1"/>
              <a:t>Supabase</a:t>
            </a:r>
            <a:r>
              <a:rPr lang="en-US" b="1" dirty="0"/>
              <a:t> </a:t>
            </a:r>
            <a:r>
              <a:rPr lang="en-US" b="1" dirty="0" err="1"/>
              <a:t>adatbázis</a:t>
            </a:r>
            <a:r>
              <a:rPr lang="en-US" b="1" dirty="0"/>
              <a:t> </a:t>
            </a:r>
            <a:r>
              <a:rPr lang="en-US" b="1" dirty="0" err="1"/>
              <a:t>integráció</a:t>
            </a:r>
            <a:r>
              <a:rPr lang="en-US" dirty="0"/>
              <a:t>.</a:t>
            </a:r>
          </a:p>
          <a:p>
            <a:r>
              <a:rPr lang="en-US" dirty="0"/>
              <a:t>    ◦ </a:t>
            </a:r>
            <a:r>
              <a:rPr lang="en-US" b="1" dirty="0"/>
              <a:t>Admin </a:t>
            </a:r>
            <a:r>
              <a:rPr lang="en-US" b="1" dirty="0" err="1"/>
              <a:t>felület</a:t>
            </a:r>
            <a:r>
              <a:rPr lang="en-US" b="1" dirty="0"/>
              <a:t> </a:t>
            </a:r>
            <a:r>
              <a:rPr lang="en-US" b="1" dirty="0" err="1"/>
              <a:t>termékek</a:t>
            </a:r>
            <a:r>
              <a:rPr lang="en-US" b="1" dirty="0"/>
              <a:t> </a:t>
            </a:r>
            <a:r>
              <a:rPr lang="en-US" b="1" dirty="0" err="1"/>
              <a:t>kezeléséhez</a:t>
            </a:r>
            <a:r>
              <a:rPr lang="en-US" dirty="0"/>
              <a:t> (CRUD </a:t>
            </a:r>
            <a:r>
              <a:rPr lang="en-US" dirty="0" err="1"/>
              <a:t>műveletekkel</a:t>
            </a:r>
            <a:r>
              <a:rPr lang="en-US" dirty="0"/>
              <a:t>, </a:t>
            </a:r>
            <a:r>
              <a:rPr lang="en-US" dirty="0" err="1"/>
              <a:t>jelszóval</a:t>
            </a:r>
            <a:r>
              <a:rPr lang="en-US" dirty="0"/>
              <a:t> </a:t>
            </a:r>
            <a:r>
              <a:rPr lang="en-US" dirty="0" err="1"/>
              <a:t>védve</a:t>
            </a:r>
            <a:r>
              <a:rPr lang="en-US" dirty="0"/>
              <a:t>).</a:t>
            </a:r>
          </a:p>
          <a:p>
            <a:r>
              <a:rPr lang="en-US" dirty="0"/>
              <a:t>    ◦ </a:t>
            </a:r>
            <a:r>
              <a:rPr lang="en-US" b="1" dirty="0"/>
              <a:t>Email </a:t>
            </a:r>
            <a:r>
              <a:rPr lang="en-US" b="1" dirty="0" err="1"/>
              <a:t>kapcsolati</a:t>
            </a:r>
            <a:r>
              <a:rPr lang="en-US" b="1" dirty="0"/>
              <a:t> form</a:t>
            </a:r>
            <a:r>
              <a:rPr lang="en-US" dirty="0"/>
              <a:t> (</a:t>
            </a:r>
            <a:r>
              <a:rPr lang="en-US" dirty="0" err="1"/>
              <a:t>Nodemailer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Gmail App Password </a:t>
            </a:r>
            <a:r>
              <a:rPr lang="en-US" dirty="0" err="1"/>
              <a:t>segítségével</a:t>
            </a:r>
            <a:r>
              <a:rPr lang="en-US" dirty="0"/>
              <a:t>).</a:t>
            </a:r>
          </a:p>
          <a:p>
            <a:r>
              <a:rPr lang="en-US" dirty="0"/>
              <a:t>    ◦ </a:t>
            </a:r>
            <a:r>
              <a:rPr lang="en-US" b="1" dirty="0" err="1"/>
              <a:t>Kép</a:t>
            </a:r>
            <a:r>
              <a:rPr lang="en-US" b="1" dirty="0"/>
              <a:t> </a:t>
            </a:r>
            <a:r>
              <a:rPr lang="en-US" b="1" dirty="0" err="1"/>
              <a:t>feltöltés</a:t>
            </a:r>
            <a:r>
              <a:rPr lang="en-US" b="1" dirty="0"/>
              <a:t> </a:t>
            </a:r>
            <a:r>
              <a:rPr lang="en-US" b="1" dirty="0" err="1"/>
              <a:t>és</a:t>
            </a:r>
            <a:r>
              <a:rPr lang="en-US" b="1" dirty="0"/>
              <a:t> </a:t>
            </a:r>
            <a:r>
              <a:rPr lang="en-US" b="1" dirty="0" err="1"/>
              <a:t>kezelés</a:t>
            </a:r>
            <a:r>
              <a:rPr lang="en-US" dirty="0"/>
              <a:t> (</a:t>
            </a:r>
            <a:r>
              <a:rPr lang="en-US" dirty="0" err="1"/>
              <a:t>Supabase</a:t>
            </a:r>
            <a:r>
              <a:rPr lang="en-US" dirty="0"/>
              <a:t> Storage-ban).</a:t>
            </a:r>
          </a:p>
          <a:p>
            <a:r>
              <a:rPr lang="en-US" dirty="0"/>
              <a:t>    ◦ </a:t>
            </a:r>
            <a:r>
              <a:rPr lang="en-US" b="1" dirty="0" err="1"/>
              <a:t>Termék</a:t>
            </a:r>
            <a:r>
              <a:rPr lang="en-US" b="1" dirty="0"/>
              <a:t> </a:t>
            </a:r>
            <a:r>
              <a:rPr lang="en-US" b="1" dirty="0" err="1"/>
              <a:t>aloldalak</a:t>
            </a:r>
            <a:r>
              <a:rPr lang="en-US" dirty="0"/>
              <a:t> (</a:t>
            </a:r>
            <a:r>
              <a:rPr lang="en-US" dirty="0" err="1"/>
              <a:t>dinamikus</a:t>
            </a:r>
            <a:r>
              <a:rPr lang="en-US" dirty="0"/>
              <a:t> </a:t>
            </a:r>
            <a:r>
              <a:rPr lang="en-US" dirty="0" err="1"/>
              <a:t>routinggal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• </a:t>
            </a:r>
            <a:r>
              <a:rPr lang="en-US" b="1" dirty="0" err="1"/>
              <a:t>Tanulságok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Rengeteget</a:t>
            </a:r>
            <a:r>
              <a:rPr lang="en-US" dirty="0"/>
              <a:t> </a:t>
            </a:r>
            <a:r>
              <a:rPr lang="en-US" dirty="0" err="1"/>
              <a:t>tanultunk</a:t>
            </a:r>
            <a:r>
              <a:rPr lang="en-US" dirty="0"/>
              <a:t> a </a:t>
            </a:r>
            <a:r>
              <a:rPr lang="en-US" dirty="0" err="1"/>
              <a:t>webfejlesztésről</a:t>
            </a:r>
            <a:r>
              <a:rPr lang="en-US" dirty="0"/>
              <a:t>, </a:t>
            </a:r>
            <a:r>
              <a:rPr lang="en-US" dirty="0" err="1"/>
              <a:t>hibakeresésről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problémamegoldásról</a:t>
            </a:r>
            <a:r>
              <a:rPr lang="en-US" dirty="0"/>
              <a:t>. A </a:t>
            </a:r>
            <a:r>
              <a:rPr lang="en-US" dirty="0" err="1"/>
              <a:t>részletekre</a:t>
            </a:r>
            <a:r>
              <a:rPr lang="en-US" dirty="0"/>
              <a:t> </a:t>
            </a:r>
            <a:r>
              <a:rPr lang="en-US" dirty="0" err="1"/>
              <a:t>való</a:t>
            </a:r>
            <a:r>
              <a:rPr lang="en-US" dirty="0"/>
              <a:t> </a:t>
            </a:r>
            <a:r>
              <a:rPr lang="en-US" dirty="0" err="1"/>
              <a:t>odafigyelés</a:t>
            </a:r>
            <a:r>
              <a:rPr lang="en-US" dirty="0"/>
              <a:t> </a:t>
            </a:r>
            <a:r>
              <a:rPr lang="en-US" dirty="0" err="1"/>
              <a:t>fontossága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a </a:t>
            </a:r>
            <a:r>
              <a:rPr lang="en-US" dirty="0" err="1"/>
              <a:t>kitartás</a:t>
            </a:r>
            <a:r>
              <a:rPr lang="en-US" dirty="0"/>
              <a:t> </a:t>
            </a:r>
            <a:r>
              <a:rPr lang="en-US" dirty="0" err="1"/>
              <a:t>kulcsfontosságú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• </a:t>
            </a:r>
            <a:r>
              <a:rPr lang="en-US" b="1" dirty="0" err="1"/>
              <a:t>Jövőbeli</a:t>
            </a:r>
            <a:r>
              <a:rPr lang="en-US" b="1" dirty="0"/>
              <a:t> </a:t>
            </a:r>
            <a:r>
              <a:rPr lang="en-US" b="1" dirty="0" err="1"/>
              <a:t>tervek</a:t>
            </a:r>
            <a:r>
              <a:rPr lang="en-US" b="1" dirty="0"/>
              <a:t>:</a:t>
            </a:r>
          </a:p>
          <a:p>
            <a:r>
              <a:rPr lang="en-US" dirty="0"/>
              <a:t>    ◦ </a:t>
            </a:r>
            <a:r>
              <a:rPr lang="en-US" b="1" dirty="0"/>
              <a:t>SEO </a:t>
            </a:r>
            <a:r>
              <a:rPr lang="en-US" b="1" dirty="0" err="1"/>
              <a:t>optimalizálás</a:t>
            </a:r>
            <a:r>
              <a:rPr lang="en-US" dirty="0"/>
              <a:t>.</a:t>
            </a:r>
          </a:p>
          <a:p>
            <a:r>
              <a:rPr lang="en-US" dirty="0"/>
              <a:t>   ◦ </a:t>
            </a:r>
            <a:r>
              <a:rPr lang="en-US" b="1" dirty="0" err="1"/>
              <a:t>Teljesítmény</a:t>
            </a:r>
            <a:r>
              <a:rPr lang="en-US" b="1" dirty="0"/>
              <a:t> </a:t>
            </a:r>
            <a:r>
              <a:rPr lang="en-US" b="1" dirty="0" err="1"/>
              <a:t>optimalizálás</a:t>
            </a:r>
            <a:r>
              <a:rPr lang="en-US" dirty="0"/>
              <a:t>.</a:t>
            </a:r>
          </a:p>
          <a:p>
            <a:r>
              <a:rPr lang="en-US" dirty="0"/>
              <a:t>    ◦ </a:t>
            </a:r>
            <a:r>
              <a:rPr lang="en-US" dirty="0" err="1"/>
              <a:t>További</a:t>
            </a:r>
            <a:r>
              <a:rPr lang="en-US" dirty="0"/>
              <a:t> admin </a:t>
            </a:r>
            <a:r>
              <a:rPr lang="en-US" dirty="0" err="1"/>
              <a:t>funkciók</a:t>
            </a:r>
            <a:r>
              <a:rPr lang="en-US" dirty="0"/>
              <a:t>.</a:t>
            </a:r>
          </a:p>
          <a:p>
            <a:r>
              <a:rPr lang="en-US" dirty="0"/>
              <a:t>    ◦ Mobil </a:t>
            </a:r>
            <a:r>
              <a:rPr lang="en-US" dirty="0" err="1"/>
              <a:t>alkalmazás</a:t>
            </a:r>
            <a:r>
              <a:rPr lang="en-US" dirty="0"/>
              <a:t> </a:t>
            </a:r>
            <a:r>
              <a:rPr lang="en-US" dirty="0" err="1"/>
              <a:t>fejlesztése</a:t>
            </a:r>
            <a:r>
              <a:rPr lang="en-US" dirty="0"/>
              <a:t>.</a:t>
            </a:r>
          </a:p>
          <a:p>
            <a:endParaRPr lang="en-US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E6FEB893-C151-9D30-67B6-670BADB3501D}"/>
              </a:ext>
            </a:extLst>
          </p:cNvPr>
          <p:cNvSpPr txBox="1"/>
          <p:nvPr/>
        </p:nvSpPr>
        <p:spPr>
          <a:xfrm>
            <a:off x="4333102" y="5754129"/>
            <a:ext cx="420541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 err="1"/>
              <a:t>Köszönjük</a:t>
            </a:r>
            <a:r>
              <a:rPr lang="en-US" sz="2400" dirty="0"/>
              <a:t> a </a:t>
            </a:r>
            <a:r>
              <a:rPr lang="en-US" sz="2400" dirty="0" err="1"/>
              <a:t>figyelmet</a:t>
            </a:r>
            <a:r>
              <a:rPr lang="en-US" sz="24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947225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6923F-2B95-8D5A-8578-DBC0FC0DC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r>
              <a:rPr lang="hu-HU" dirty="0">
                <a:solidFill>
                  <a:srgbClr val="404040"/>
                </a:solidFill>
                <a:latin typeface="Aptos Light"/>
              </a:rPr>
              <a:t>Bevezetés és Projektválasztás</a:t>
            </a:r>
            <a:endParaRPr lang="hu-H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FF7AA9-7C16-A939-67C8-DF700FEF7D8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1536827"/>
            <a:ext cx="10078050" cy="4479925"/>
          </a:xfrm>
        </p:spPr>
        <p:txBody>
          <a:bodyPr vert="horz" lIns="0" tIns="0" rIns="0" bIns="0" rtlCol="0" anchor="t">
            <a:normAutofit fontScale="70000" lnSpcReduction="20000"/>
          </a:bodyPr>
          <a:lstStyle/>
          <a:p>
            <a:pPr marL="0" indent="0">
              <a:buNone/>
            </a:pPr>
            <a:endParaRPr lang="hu-HU" b="1" dirty="0"/>
          </a:p>
          <a:p>
            <a:pPr marL="347345" indent="-347345"/>
            <a:r>
              <a:rPr lang="hu-HU" dirty="0"/>
              <a:t>• </a:t>
            </a:r>
            <a:r>
              <a:rPr lang="hu-HU" b="1" dirty="0"/>
              <a:t>Projekt célja:</a:t>
            </a:r>
            <a:r>
              <a:rPr lang="hu-HU" dirty="0"/>
              <a:t> Egy elavult honlap modernizálása és funkcionális bővítése az </a:t>
            </a:r>
            <a:r>
              <a:rPr lang="hu-HU" dirty="0" err="1"/>
              <a:t>Oknoplast</a:t>
            </a:r>
            <a:r>
              <a:rPr lang="hu-HU" dirty="0"/>
              <a:t> Debrecen számára.</a:t>
            </a:r>
          </a:p>
          <a:p>
            <a:pPr marL="347345" indent="-347345"/>
            <a:r>
              <a:rPr lang="hu-HU" dirty="0"/>
              <a:t>• </a:t>
            </a:r>
            <a:r>
              <a:rPr lang="hu-HU" b="1" dirty="0"/>
              <a:t>Fő motiváció:</a:t>
            </a:r>
            <a:r>
              <a:rPr lang="hu-HU" dirty="0"/>
              <a:t> Professzionális, reszponzív weboldal létrehozása, amely támogatja az ügyfélszerzést, bemutatja a termékeket és szolgáltatásokat, valamint egyszerűsíti az árajánlatkérést.</a:t>
            </a:r>
          </a:p>
          <a:p>
            <a:pPr marL="347345" indent="-347345"/>
            <a:r>
              <a:rPr lang="hu-HU" dirty="0"/>
              <a:t>• </a:t>
            </a:r>
            <a:r>
              <a:rPr lang="hu-HU" b="1" dirty="0"/>
              <a:t>Miért ez a projekt?</a:t>
            </a:r>
          </a:p>
          <a:p>
            <a:pPr marL="347345" indent="-347345"/>
            <a:r>
              <a:rPr lang="hu-HU" dirty="0"/>
              <a:t>    ◦ Valós, gyakorlatban hasznosítható eredményt hoz létre, szemben például egy játékfejlesztéssel.</a:t>
            </a:r>
          </a:p>
          <a:p>
            <a:pPr marL="347345" indent="-347345"/>
            <a:r>
              <a:rPr lang="hu-HU" dirty="0"/>
              <a:t>    ◦ Lehetőséget biztosít a programozási, webfejlesztési, adatkezelési és felhasználói élmény tervezési ismeretek elmélyítésére.</a:t>
            </a:r>
          </a:p>
          <a:p>
            <a:pPr marL="347345" indent="-347345"/>
            <a:r>
              <a:rPr lang="hu-HU" dirty="0"/>
              <a:t>    ◦ Hozzájárul egy működő vállalkozás fejlődéséhez.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EA6BC-F3A8-6DDC-F1F8-6348F54E8B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634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zöveg helye 7">
            <a:extLst>
              <a:ext uri="{FF2B5EF4-FFF2-40B4-BE49-F238E27FC236}">
                <a16:creationId xmlns:a16="http://schemas.microsoft.com/office/drawing/2014/main" id="{E1AC0533-857D-1108-76C6-E242F31747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4301" y="743301"/>
            <a:ext cx="11966529" cy="5335235"/>
          </a:xfrm>
        </p:spPr>
        <p:txBody>
          <a:bodyPr vert="horz" lIns="0" tIns="0" rIns="0" bIns="0" rtlCol="0" anchor="t">
            <a:noAutofit/>
          </a:bodyPr>
          <a:lstStyle/>
          <a:p>
            <a:endParaRPr lang="hu-HU" sz="2100" b="1" dirty="0">
              <a:solidFill>
                <a:srgbClr val="E8E8E8"/>
              </a:solidFill>
            </a:endParaRPr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hu-HU" sz="2100" b="1" dirty="0">
                <a:solidFill>
                  <a:srgbClr val="E8E8E8"/>
                </a:solidFill>
                <a:ea typeface="+mn-lt"/>
                <a:cs typeface="+mn-lt"/>
              </a:rPr>
              <a:t>Ügyfél: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Az </a:t>
            </a:r>
            <a:r>
              <a:rPr lang="hu-HU" sz="2100" dirty="0" err="1">
                <a:solidFill>
                  <a:srgbClr val="E8E8E8"/>
                </a:solidFill>
                <a:ea typeface="+mn-lt"/>
                <a:cs typeface="+mn-lt"/>
              </a:rPr>
              <a:t>Oknoplast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Debrecen vezetője, aki modern, professzionális és reszponzív céges honlapot</a:t>
            </a:r>
            <a:endParaRPr lang="hu-HU" sz="2100" dirty="0">
              <a:solidFill>
                <a:srgbClr val="F2F2F2"/>
              </a:solidFill>
              <a:ea typeface="+mn-lt"/>
              <a:cs typeface="+mn-lt"/>
            </a:endParaRPr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igényelt.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hu-HU" sz="2100" b="1" dirty="0">
                <a:solidFill>
                  <a:srgbClr val="E8E8E8"/>
                </a:solidFill>
                <a:ea typeface="+mn-lt"/>
                <a:cs typeface="+mn-lt"/>
              </a:rPr>
              <a:t>Elvárások: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Harmonizáljon az </a:t>
            </a:r>
            <a:r>
              <a:rPr lang="hu-HU" sz="2100" err="1">
                <a:solidFill>
                  <a:srgbClr val="E8E8E8"/>
                </a:solidFill>
                <a:ea typeface="+mn-lt"/>
                <a:cs typeface="+mn-lt"/>
              </a:rPr>
              <a:t>Oknoplast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márka nemzetközi színvonalával, de képviselje a debreceni kirendeltséget.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Hibátlanul </a:t>
            </a:r>
            <a:r>
              <a:rPr lang="hu-HU" sz="2100" err="1">
                <a:solidFill>
                  <a:srgbClr val="E8E8E8"/>
                </a:solidFill>
                <a:ea typeface="+mn-lt"/>
                <a:cs typeface="+mn-lt"/>
              </a:rPr>
              <a:t>működjön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minden eszközön (mobiltelefon, tablet, laptop, 4K monitor).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hu-HU" sz="2100" b="1" dirty="0">
                <a:solidFill>
                  <a:srgbClr val="E8E8E8"/>
                </a:solidFill>
                <a:ea typeface="+mn-lt"/>
                <a:cs typeface="+mn-lt"/>
              </a:rPr>
              <a:t>Fő funkcionális igények: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Kapcsolatfelvételi űrlap.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Termékekhez kapcsolódó aloldalak (</a:t>
            </a:r>
            <a:r>
              <a:rPr lang="hu-HU" sz="2100" err="1">
                <a:solidFill>
                  <a:srgbClr val="E8E8E8"/>
                </a:solidFill>
                <a:ea typeface="+mn-lt"/>
                <a:cs typeface="+mn-lt"/>
              </a:rPr>
              <a:t>Landing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Page jellegű kialakítással).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Keresőoptimalizált tartalom (SEO) a Google keresőmotorokban való könnyű megtalálhatóságért.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   ◦ Multimédiás tartalmak (képgalériák, referenciamunkák).</a:t>
            </a:r>
            <a:endParaRPr lang="hu-HU" sz="2100"/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hu-HU" sz="2100" b="1" dirty="0">
                <a:solidFill>
                  <a:srgbClr val="E8E8E8"/>
                </a:solidFill>
                <a:ea typeface="+mn-lt"/>
                <a:cs typeface="+mn-lt"/>
              </a:rPr>
              <a:t>Használati forgatókönyv:</a:t>
            </a:r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 Reklámok (Facebook, Google) a honlapra irányítják a látogatókat, akik</a:t>
            </a:r>
            <a:endParaRPr lang="hu-HU" sz="2100" dirty="0">
              <a:solidFill>
                <a:srgbClr val="F2F2F2"/>
              </a:solidFill>
              <a:ea typeface="+mn-lt"/>
              <a:cs typeface="+mn-lt"/>
            </a:endParaRPr>
          </a:p>
          <a:p>
            <a:r>
              <a:rPr lang="hu-HU" sz="2100" dirty="0">
                <a:solidFill>
                  <a:srgbClr val="E8E8E8"/>
                </a:solidFill>
                <a:ea typeface="+mn-lt"/>
                <a:cs typeface="+mn-lt"/>
              </a:rPr>
              <a:t> megtalálják a terméket, árajánlatot kérnek, majd az ügyfélkapcsolat emailen folytatódik.</a:t>
            </a:r>
            <a:endParaRPr lang="hu-HU" sz="2100"/>
          </a:p>
          <a:p>
            <a:br>
              <a:rPr lang="en-US" sz="2100" dirty="0"/>
            </a:br>
            <a:endParaRPr lang="en-US" sz="210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7FFEA137-00FE-B5DE-E4D3-4DEAEEF32456}"/>
              </a:ext>
            </a:extLst>
          </p:cNvPr>
          <p:cNvSpPr txBox="1"/>
          <p:nvPr/>
        </p:nvSpPr>
        <p:spPr>
          <a:xfrm>
            <a:off x="255373" y="533400"/>
            <a:ext cx="3999470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2100" b="1" dirty="0">
                <a:solidFill>
                  <a:srgbClr val="E8E8E8"/>
                </a:solidFill>
              </a:rPr>
              <a:t>Felhasználói Igények Felmérése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746520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34DAF-F207-3061-24D6-6AFF55241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r>
              <a:rPr lang="en-US" sz="1500" dirty="0" err="1">
                <a:solidFill>
                  <a:schemeClr val="tx1"/>
                </a:solidFill>
                <a:latin typeface="Aptos Light"/>
              </a:rPr>
              <a:t>Tervezés</a:t>
            </a:r>
            <a:r>
              <a:rPr lang="en-US" sz="1500" dirty="0">
                <a:solidFill>
                  <a:schemeClr val="tx1"/>
                </a:solidFill>
                <a:latin typeface="Aptos Light"/>
              </a:rPr>
              <a:t> – </a:t>
            </a:r>
            <a:r>
              <a:rPr lang="en-US" sz="1500" dirty="0" err="1">
                <a:solidFill>
                  <a:schemeClr val="tx1"/>
                </a:solidFill>
                <a:latin typeface="Aptos Light"/>
              </a:rPr>
              <a:t>Vázlat</a:t>
            </a:r>
            <a:r>
              <a:rPr lang="en-US" sz="1500" dirty="0">
                <a:solidFill>
                  <a:schemeClr val="tx1"/>
                </a:solidFill>
                <a:latin typeface="Aptos Light"/>
              </a:rPr>
              <a:t> </a:t>
            </a:r>
            <a:r>
              <a:rPr lang="en-US" sz="1500" dirty="0" err="1">
                <a:solidFill>
                  <a:schemeClr val="tx1"/>
                </a:solidFill>
                <a:latin typeface="Aptos Light"/>
              </a:rPr>
              <a:t>és</a:t>
            </a:r>
            <a:r>
              <a:rPr lang="en-US" sz="1500" dirty="0">
                <a:solidFill>
                  <a:schemeClr val="tx1"/>
                </a:solidFill>
                <a:latin typeface="Aptos Light"/>
              </a:rPr>
              <a:t> </a:t>
            </a:r>
            <a:r>
              <a:rPr lang="en-US" sz="1500" dirty="0" err="1">
                <a:solidFill>
                  <a:schemeClr val="tx1"/>
                </a:solidFill>
                <a:latin typeface="Aptos Light"/>
              </a:rPr>
              <a:t>Részletes</a:t>
            </a:r>
            <a:r>
              <a:rPr lang="en-US" sz="1500" dirty="0">
                <a:solidFill>
                  <a:schemeClr val="tx1"/>
                </a:solidFill>
                <a:latin typeface="Aptos Light"/>
              </a:rPr>
              <a:t> Terv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94AC61-4F6E-98E2-D42B-F2114BBA120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1126" y="1402664"/>
            <a:ext cx="6916780" cy="4479925"/>
          </a:xfrm>
        </p:spPr>
        <p:txBody>
          <a:bodyPr vert="horz" lIns="0" tIns="0" rIns="0" bIns="0" rtlCol="0" anchor="t">
            <a:normAutofit fontScale="70000" lnSpcReduction="20000"/>
          </a:bodyPr>
          <a:lstStyle/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Honlap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struktúra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vázlata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(Figma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alapja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):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Legfelső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Kapcsolati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Sáv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telefon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email).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Menü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Sáv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Főoldal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Termékeink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Szolgáltatások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Rólunk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Kapcsolat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).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Üdvözlő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Banner (Hero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Szekció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)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látványos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képpel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hívószóval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CTA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gombbal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Bemutatkozás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Kiemelt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Termékek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Szolgáltatások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Visszajelzések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</a:t>
            </a:r>
          </a:p>
          <a:p>
            <a:pPr marL="0" indent="0">
              <a:buNone/>
            </a:pP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Kapcsolati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Rész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Lábléc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Részletes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terv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–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Példa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 (Hero </a:t>
            </a:r>
            <a:r>
              <a:rPr lang="en-US" sz="2100" b="1" err="1">
                <a:solidFill>
                  <a:schemeClr val="tx1"/>
                </a:solidFill>
                <a:ea typeface="+mn-lt"/>
                <a:cs typeface="+mn-lt"/>
              </a:rPr>
              <a:t>Szekció</a:t>
            </a:r>
            <a:r>
              <a:rPr lang="en-US" sz="2100" b="1" dirty="0">
                <a:solidFill>
                  <a:schemeClr val="tx1"/>
                </a:solidFill>
                <a:ea typeface="+mn-lt"/>
                <a:cs typeface="+mn-lt"/>
              </a:rPr>
              <a:t>):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Vizuális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elem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: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Prémium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minőségű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nyílászárókról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(pl. oknoplast-windows.jpg).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 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Hívószó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: „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Minőség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megbízhatóság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2100" dirty="0" err="1">
                <a:solidFill>
                  <a:schemeClr val="tx1"/>
                </a:solidFill>
                <a:ea typeface="+mn-lt"/>
                <a:cs typeface="+mn-lt"/>
              </a:rPr>
              <a:t>innováció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”.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    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Cselekvésre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ösztönző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gomb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: „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Tekintse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 meg </a:t>
            </a:r>
            <a:r>
              <a:rPr lang="en-US" sz="2100" err="1">
                <a:solidFill>
                  <a:schemeClr val="tx1"/>
                </a:solidFill>
                <a:ea typeface="+mn-lt"/>
                <a:cs typeface="+mn-lt"/>
              </a:rPr>
              <a:t>kínálatunkat</a:t>
            </a:r>
            <a:r>
              <a:rPr lang="en-US" sz="2100" dirty="0">
                <a:solidFill>
                  <a:schemeClr val="tx1"/>
                </a:solidFill>
                <a:ea typeface="+mn-lt"/>
                <a:cs typeface="+mn-lt"/>
              </a:rPr>
              <a:t>!”.</a:t>
            </a: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r>
              <a:rPr lang="en-US" sz="2100" dirty="0">
                <a:solidFill>
                  <a:schemeClr val="tx1"/>
                </a:solidFill>
              </a:rPr>
              <a:t>     </a:t>
            </a:r>
            <a:r>
              <a:rPr lang="en-US" sz="2100" err="1">
                <a:solidFill>
                  <a:schemeClr val="tx1"/>
                </a:solidFill>
              </a:rPr>
              <a:t>Főoldal</a:t>
            </a:r>
            <a:r>
              <a:rPr lang="en-US" sz="2100" dirty="0">
                <a:solidFill>
                  <a:schemeClr val="tx1"/>
                </a:solidFill>
              </a:rPr>
              <a:t> </a:t>
            </a:r>
            <a:r>
              <a:rPr lang="en-US" sz="2100" err="1">
                <a:solidFill>
                  <a:schemeClr val="tx1"/>
                </a:solidFill>
              </a:rPr>
              <a:t>megjelenitése</a:t>
            </a:r>
            <a:endParaRPr lang="en-US" sz="21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100" dirty="0">
              <a:solidFill>
                <a:schemeClr val="tx1"/>
              </a:solidFill>
            </a:endParaRPr>
          </a:p>
          <a:p>
            <a:pPr marL="347345" indent="-347345"/>
            <a:endParaRPr lang="en-US" sz="21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4F9477-0E09-541A-1BEE-18EAF43FE0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Kép 2" descr="A képen szöveg, képernyőkép, szoftver, Számítógépes ikon látható&#10;&#10;Lehet, hogy az AI által létrehozott tartalom helytelen.">
            <a:extLst>
              <a:ext uri="{FF2B5EF4-FFF2-40B4-BE49-F238E27FC236}">
                <a16:creationId xmlns:a16="http://schemas.microsoft.com/office/drawing/2014/main" id="{41EFCE41-550A-86AE-02CE-5FEA5CDFC8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1" t="170" r="271" b="3641"/>
          <a:stretch>
            <a:fillRect/>
          </a:stretch>
        </p:blipFill>
        <p:spPr>
          <a:xfrm>
            <a:off x="7533245" y="181232"/>
            <a:ext cx="4508675" cy="2798554"/>
          </a:xfrm>
          <a:prstGeom prst="rect">
            <a:avLst/>
          </a:prstGeom>
        </p:spPr>
      </p:pic>
      <p:pic>
        <p:nvPicPr>
          <p:cNvPr id="11" name="Kép 10" descr="A képen szöveg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659DBE0B-F819-E689-CEE2-1AA977E06CD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4" r="734"/>
          <a:stretch>
            <a:fillRect/>
          </a:stretch>
        </p:blipFill>
        <p:spPr>
          <a:xfrm>
            <a:off x="7533244" y="3428014"/>
            <a:ext cx="4508675" cy="279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475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CB087B-CB5E-35C5-3AD8-D1A6E1AF8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70" y="449951"/>
            <a:ext cx="10479024" cy="557784"/>
          </a:xfrm>
        </p:spPr>
        <p:txBody>
          <a:bodyPr/>
          <a:lstStyle/>
          <a:p>
            <a:r>
              <a:rPr lang="en-US" sz="1800" dirty="0">
                <a:solidFill>
                  <a:srgbClr val="E8E8E8"/>
                </a:solidFill>
                <a:latin typeface="Aptos Light"/>
              </a:rPr>
              <a:t> </a:t>
            </a:r>
            <a:r>
              <a:rPr lang="en-US" sz="1800" err="1">
                <a:solidFill>
                  <a:srgbClr val="E8E8E8"/>
                </a:solidFill>
                <a:latin typeface="Aptos Light"/>
              </a:rPr>
              <a:t>Technológia</a:t>
            </a:r>
            <a:r>
              <a:rPr lang="en-US" sz="1800" dirty="0">
                <a:solidFill>
                  <a:srgbClr val="E8E8E8"/>
                </a:solidFill>
                <a:latin typeface="Aptos Light"/>
              </a:rPr>
              <a:t> </a:t>
            </a:r>
            <a:r>
              <a:rPr lang="en-US" sz="1800" err="1">
                <a:solidFill>
                  <a:srgbClr val="E8E8E8"/>
                </a:solidFill>
                <a:latin typeface="Aptos Light"/>
              </a:rPr>
              <a:t>Kiválasztása</a:t>
            </a:r>
            <a:endParaRPr lang="hu-HU" sz="1800" err="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26DA25-1172-208C-2C26-5E3AF67E11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8166" y="1011030"/>
            <a:ext cx="10479024" cy="267919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A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projekt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megvalósításához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a Next.js modern React framework-et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választották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mivel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sok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hasznos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 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funkciót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biztosít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"out-of-the-box"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egyszerűen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elsajátítható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Ezen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felül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a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következő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technológiákat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eszközöket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használták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</a:t>
            </a:r>
            <a:endParaRPr lang="hu-HU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TypeScript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Típusbiztonság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érdekében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Tailwind CSS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Gyors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stílusozáshoz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,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reszponzív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design (mobile first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megközelítés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, </a:t>
            </a:r>
            <a:r>
              <a:rPr lang="en-US" sz="2000" dirty="0">
                <a:solidFill>
                  <a:srgbClr val="C4C7C5"/>
                </a:solidFill>
                <a:latin typeface="Consolas"/>
              </a:rPr>
              <a:t>md: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prefix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használata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)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modern CSS layout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technikák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(Flexbox, Grid).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 err="1">
                <a:solidFill>
                  <a:srgbClr val="E8E8E8"/>
                </a:solidFill>
                <a:ea typeface="+mn-lt"/>
                <a:cs typeface="+mn-lt"/>
              </a:rPr>
              <a:t>ESLint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Kódminőség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ellenőrzéshez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App Router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Next.js 13+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új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routing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rendszere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,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az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oldalak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az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>
                <a:solidFill>
                  <a:srgbClr val="C4C7C5"/>
                </a:solidFill>
                <a:latin typeface="Consolas"/>
              </a:rPr>
              <a:t>app/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mappában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definiálhatók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Import alias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dirty="0">
                <a:solidFill>
                  <a:srgbClr val="C4C7C5"/>
                </a:solidFill>
                <a:latin typeface="Consolas"/>
              </a:rPr>
              <a:t>@/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prefix a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fájlok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egyszerűbb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importálásához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 err="1">
                <a:solidFill>
                  <a:srgbClr val="E8E8E8"/>
                </a:solidFill>
                <a:ea typeface="+mn-lt"/>
                <a:cs typeface="+mn-lt"/>
              </a:rPr>
              <a:t>Shadcn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/</a:t>
            </a:r>
            <a:r>
              <a:rPr lang="en-US" sz="2000" b="1" dirty="0" err="1">
                <a:solidFill>
                  <a:srgbClr val="E8E8E8"/>
                </a:solidFill>
                <a:ea typeface="+mn-lt"/>
                <a:cs typeface="+mn-lt"/>
              </a:rPr>
              <a:t>ui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UI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komponensekhez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a modern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egységes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megjelenés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érdekében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err="1">
                <a:solidFill>
                  <a:srgbClr val="E8E8E8"/>
                </a:solidFill>
                <a:ea typeface="+mn-lt"/>
                <a:cs typeface="+mn-lt"/>
              </a:rPr>
              <a:t>Supabase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PostgreSQL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alapú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adatbázis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Storage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szolgáltatás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a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termékek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képek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kezeléséhez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err="1">
                <a:solidFill>
                  <a:srgbClr val="E8E8E8"/>
                </a:solidFill>
                <a:ea typeface="+mn-lt"/>
                <a:cs typeface="+mn-lt"/>
              </a:rPr>
              <a:t>Nodemailer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b="1" err="1">
                <a:solidFill>
                  <a:srgbClr val="E8E8E8"/>
                </a:solidFill>
                <a:ea typeface="+mn-lt"/>
                <a:cs typeface="+mn-lt"/>
              </a:rPr>
              <a:t>és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 Gmail App Password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E-mail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küldés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implementálásához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API route-on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keresztül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Next.js Image </a:t>
            </a:r>
            <a:r>
              <a:rPr lang="en-US" sz="2000" b="1" dirty="0" err="1">
                <a:solidFill>
                  <a:srgbClr val="E8E8E8"/>
                </a:solidFill>
                <a:ea typeface="+mn-lt"/>
                <a:cs typeface="+mn-lt"/>
              </a:rPr>
              <a:t>komponens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Képek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optimalizált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E8E8E8"/>
                </a:solidFill>
                <a:ea typeface="+mn-lt"/>
                <a:cs typeface="+mn-lt"/>
              </a:rPr>
              <a:t>betöltéséhez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/>
          </a:p>
          <a:p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• </a:t>
            </a:r>
            <a:r>
              <a:rPr lang="en-US" sz="2000" b="1" err="1">
                <a:solidFill>
                  <a:srgbClr val="E8E8E8"/>
                </a:solidFill>
                <a:ea typeface="+mn-lt"/>
                <a:cs typeface="+mn-lt"/>
              </a:rPr>
              <a:t>Lucide</a:t>
            </a:r>
            <a:r>
              <a:rPr lang="en-US" sz="2000" b="1" dirty="0">
                <a:solidFill>
                  <a:srgbClr val="E8E8E8"/>
                </a:solidFill>
                <a:ea typeface="+mn-lt"/>
                <a:cs typeface="+mn-lt"/>
              </a:rPr>
              <a:t> React </a:t>
            </a:r>
            <a:r>
              <a:rPr lang="en-US" sz="2000" b="1" err="1">
                <a:solidFill>
                  <a:srgbClr val="E8E8E8"/>
                </a:solidFill>
                <a:ea typeface="+mn-lt"/>
                <a:cs typeface="+mn-lt"/>
              </a:rPr>
              <a:t>ikonok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: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Ikonok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rgbClr val="E8E8E8"/>
                </a:solidFill>
                <a:ea typeface="+mn-lt"/>
                <a:cs typeface="+mn-lt"/>
              </a:rPr>
              <a:t>megjelenítésére</a:t>
            </a:r>
            <a:r>
              <a:rPr lang="en-US" sz="2000" dirty="0">
                <a:solidFill>
                  <a:srgbClr val="E8E8E8"/>
                </a:solidFill>
                <a:ea typeface="+mn-lt"/>
                <a:cs typeface="+mn-lt"/>
              </a:rPr>
              <a:t>.</a:t>
            </a:r>
            <a:endParaRPr lang="en-US" sz="2000" dirty="0"/>
          </a:p>
          <a:p>
            <a:endParaRPr lang="en-US" sz="1100" b="1" dirty="0">
              <a:solidFill>
                <a:srgbClr val="E8E8E8"/>
              </a:solidFill>
            </a:endParaRPr>
          </a:p>
          <a:p>
            <a:endParaRPr lang="en-US" sz="1100" dirty="0">
              <a:solidFill>
                <a:srgbClr val="E8E8E8"/>
              </a:solidFill>
            </a:endParaRP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180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4D1FD-9CC8-4CB0-8247-CFAB90695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1248"/>
            <a:ext cx="10479024" cy="557784"/>
          </a:xfrm>
        </p:spPr>
        <p:txBody>
          <a:bodyPr/>
          <a:lstStyle/>
          <a:p>
            <a:r>
              <a:rPr lang="en-US" sz="1600" dirty="0">
                <a:solidFill>
                  <a:schemeClr val="tx1"/>
                </a:solidFill>
                <a:ea typeface="+mj-lt"/>
                <a:cs typeface="+mj-lt"/>
              </a:rPr>
              <a:t>Projekt </a:t>
            </a:r>
            <a:r>
              <a:rPr lang="en-US" sz="1600" err="1">
                <a:solidFill>
                  <a:schemeClr val="tx1"/>
                </a:solidFill>
                <a:ea typeface="+mj-lt"/>
                <a:cs typeface="+mj-lt"/>
              </a:rPr>
              <a:t>Telepítése</a:t>
            </a:r>
            <a:r>
              <a:rPr lang="en-US" sz="1600" dirty="0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j-lt"/>
                <a:cs typeface="+mj-lt"/>
              </a:rPr>
              <a:t>és</a:t>
            </a:r>
            <a:r>
              <a:rPr lang="en-US" sz="1600" dirty="0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j-lt"/>
                <a:cs typeface="+mj-lt"/>
              </a:rPr>
              <a:t>Kezdeti</a:t>
            </a:r>
            <a:r>
              <a:rPr lang="en-US" sz="1600" dirty="0">
                <a:solidFill>
                  <a:schemeClr val="tx1"/>
                </a:solidFill>
                <a:ea typeface="+mj-lt"/>
                <a:cs typeface="+mj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j-lt"/>
                <a:cs typeface="+mj-lt"/>
              </a:rPr>
              <a:t>Beállítások</a:t>
            </a:r>
            <a:endParaRPr lang="hu-HU" sz="1600" err="1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AD0987-D595-9D33-A24C-ED016A62A8B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1596" y="1404305"/>
            <a:ext cx="9915719" cy="4479925"/>
          </a:xfrm>
        </p:spPr>
        <p:txBody>
          <a:bodyPr vert="horz" lIns="0" tIns="0" rIns="0" bIns="0" rtlCol="0" anchor="t">
            <a:noAutofit/>
          </a:bodyPr>
          <a:lstStyle/>
          <a:p>
            <a:pPr marL="347345" indent="-347345"/>
            <a:r>
              <a:rPr lang="en-US" dirty="0">
                <a:solidFill>
                  <a:srgbClr val="E8E8E8"/>
                </a:solidFill>
                <a:ea typeface="+mn-lt"/>
                <a:cs typeface="+mn-lt"/>
              </a:rPr>
              <a:t>•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Next.js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projekt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létrehozása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npx</a:t>
            </a:r>
            <a:r>
              <a:rPr lang="en-US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create-next-app@latest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paranccsal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történt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, TypeScript, Tailwind CSS,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ESLint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, App Router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és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Import alias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beállításokkal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hu-HU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Függőségek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telepítése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package.json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fájlban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felsorolt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csomagok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telepítése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npm</a:t>
            </a:r>
            <a:r>
              <a:rPr lang="en-US" dirty="0">
                <a:solidFill>
                  <a:schemeClr val="tx1"/>
                </a:solidFill>
                <a:latin typeface="Consolas"/>
              </a:rPr>
              <a:t> install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).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Fejlesztői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szerver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indítása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npm</a:t>
            </a:r>
            <a:r>
              <a:rPr lang="en-US" dirty="0">
                <a:solidFill>
                  <a:schemeClr val="tx1"/>
                </a:solidFill>
                <a:latin typeface="Consolas"/>
              </a:rPr>
              <a:t> run dev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paranccsal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dirty="0">
                <a:solidFill>
                  <a:schemeClr val="tx1"/>
                </a:solidFill>
                <a:latin typeface="Consola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http://localhost:3000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címen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Kezdeti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problémák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és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megoldások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TypeScript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hibák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(@/ import alias):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tsconfig.json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fájl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beállításával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orvosoltam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       ▪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Kód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példa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(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tsconfig.json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+mn-lt"/>
                <a:cs typeface="+mn-lt"/>
              </a:rPr>
              <a:t>részlet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):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Tailwind CSS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nem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b="1" err="1">
                <a:solidFill>
                  <a:schemeClr val="tx1"/>
                </a:solidFill>
                <a:ea typeface="+mn-lt"/>
                <a:cs typeface="+mn-lt"/>
              </a:rPr>
              <a:t>működött</a:t>
            </a: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err="1">
                <a:solidFill>
                  <a:schemeClr val="tx1"/>
                </a:solidFill>
                <a:latin typeface="Consolas"/>
              </a:rPr>
              <a:t>tailwind.config.ts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fájlban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kellett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beállítanom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dirty="0">
                <a:solidFill>
                  <a:schemeClr val="tx1"/>
                </a:solidFill>
                <a:latin typeface="Consolas"/>
              </a:rPr>
              <a:t>content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útvonalakat</a:t>
            </a: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marL="347345" indent="-347345"/>
            <a:endParaRPr lang="en-US" dirty="0">
              <a:solidFill>
                <a:schemeClr val="tx1"/>
              </a:solidFill>
            </a:endParaRPr>
          </a:p>
          <a:p>
            <a:pPr marL="347345" indent="-347345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7814C5-5D60-0866-7B45-798BC7C8D1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73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65D67-56B9-4DBB-5270-4A51BFCDA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968" y="2530005"/>
            <a:ext cx="6556248" cy="557784"/>
          </a:xfrm>
        </p:spPr>
        <p:txBody>
          <a:bodyPr/>
          <a:lstStyle/>
          <a:p>
            <a:pPr marL="347345" indent="-347345">
              <a:spcBef>
                <a:spcPts val="0"/>
              </a:spcBef>
              <a:spcAft>
                <a:spcPts val="1800"/>
              </a:spcAft>
              <a:buFont typeface="Arial"/>
              <a:buChar char="•"/>
            </a:pPr>
            <a:r>
              <a:rPr lang="en-US" sz="1100" b="0" dirty="0">
                <a:solidFill>
                  <a:schemeClr val="tx1"/>
                </a:solidFill>
                <a:latin typeface="Consolas"/>
              </a:rPr>
              <a:t>// components/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header.tsx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fájlban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(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egyszerűsített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példa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)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//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Feltételezve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,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hogy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a '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setMobileMenuOpen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'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egy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állapotfrissítő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függvény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import Link from 'next/link';</a:t>
            </a:r>
            <a:br>
              <a:rPr lang="en-US" sz="1100" b="0" dirty="0">
                <a:latin typeface="Consolas"/>
              </a:rPr>
            </a:b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interface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HeaderProps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{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isMobileMenuOpen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: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boolean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setMobileMenuOpen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: (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isOpen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: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boolean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) =&gt; void;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}</a:t>
            </a:r>
            <a:br>
              <a:rPr lang="en-US" sz="1100" b="0" dirty="0">
                <a:latin typeface="Consolas"/>
              </a:rPr>
            </a:b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const Header: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React.FC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&lt;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HeaderProps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&gt; = ({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isMobileMenuOpen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,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setMobileMenuOpen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}) =&gt; {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return (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&lt;header&gt;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{/* ...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egyéb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fejléc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elemek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... */}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&lt;nav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className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={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isMobileMenuOpen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? 'block' : 'hidden'}&gt;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&lt;Link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href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="/"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onClick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={() =&gt;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setMobileMenuOpen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(false)}&gt;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Főoldal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&lt;/Link&gt;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&lt;Link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href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="/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termekeink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"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onClick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={() =&gt;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setMobileMenuOpen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(false)}&gt;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Termékeink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&lt;/Link&gt;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{/* ...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további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</a:t>
            </a:r>
            <a:r>
              <a:rPr lang="en-US" sz="1100" b="0" err="1">
                <a:solidFill>
                  <a:schemeClr val="tx1"/>
                </a:solidFill>
                <a:latin typeface="Consolas"/>
              </a:rPr>
              <a:t>menüpontok</a:t>
            </a:r>
            <a:r>
              <a:rPr lang="en-US" sz="1100" b="0" dirty="0">
                <a:solidFill>
                  <a:schemeClr val="tx1"/>
                </a:solidFill>
                <a:latin typeface="Consolas"/>
              </a:rPr>
              <a:t> ... */}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&lt;/nav&gt;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&lt;/header&gt;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 );</a:t>
            </a:r>
            <a:br>
              <a:rPr lang="en-US" sz="1100" b="0" dirty="0">
                <a:latin typeface="Consolas"/>
              </a:rPr>
            </a:br>
            <a:r>
              <a:rPr lang="en-US" sz="1100" b="0" dirty="0">
                <a:solidFill>
                  <a:schemeClr val="tx1"/>
                </a:solidFill>
                <a:latin typeface="Consolas"/>
              </a:rPr>
              <a:t>};</a:t>
            </a:r>
          </a:p>
          <a:p>
            <a:br>
              <a:rPr lang="en-US" dirty="0"/>
            </a:br>
            <a:endParaRPr lang="en-US" sz="14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A99276-CD22-5991-4B69-10020DC796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64104" y="1042556"/>
            <a:ext cx="5248490" cy="5633224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Példa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Kódból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: Mobil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Menü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Bezárás</a:t>
            </a:r>
            <a:endParaRPr lang="hu-HU" sz="1600" dirty="0" err="1">
              <a:solidFill>
                <a:schemeClr val="tx1"/>
              </a:solidFill>
            </a:endParaRPr>
          </a:p>
          <a:p>
            <a:pPr marL="347345" indent="-347345"/>
            <a:endParaRPr lang="en-US" sz="1600" b="1" dirty="0">
              <a:solidFill>
                <a:schemeClr val="tx1"/>
              </a:solidFill>
              <a:ea typeface="+mn-lt"/>
              <a:cs typeface="+mn-lt"/>
            </a:endParaRPr>
          </a:p>
          <a:p>
            <a:pPr marL="347345" indent="-347345"/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Probléma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mobil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menü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nem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záródott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be </a:t>
            </a:r>
            <a:r>
              <a:rPr lang="en-US" sz="1600" b="1" err="1">
                <a:solidFill>
                  <a:schemeClr val="tx1"/>
                </a:solidFill>
                <a:ea typeface="+mn-lt"/>
                <a:cs typeface="+mn-lt"/>
              </a:rPr>
              <a:t>automatikusan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egy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linkre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kattintáskor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ami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rontotta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felhasználói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élményt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. Ez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egy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tipikus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kezdő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hiba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amit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az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alap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funkciókra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való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koncentrálás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közben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könnyű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chemeClr val="tx1"/>
                </a:solidFill>
                <a:ea typeface="+mn-lt"/>
                <a:cs typeface="+mn-lt"/>
              </a:rPr>
              <a:t>elfelejteni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.</a:t>
            </a:r>
            <a:endParaRPr lang="en-US" sz="1600" dirty="0">
              <a:solidFill>
                <a:schemeClr val="tx1"/>
              </a:solidFill>
            </a:endParaRPr>
          </a:p>
          <a:p>
            <a:pPr marL="347345" indent="-347345"/>
            <a:endParaRPr lang="en-US" sz="1600" dirty="0">
              <a:solidFill>
                <a:schemeClr val="tx1"/>
              </a:solidFill>
              <a:ea typeface="+mn-lt"/>
              <a:cs typeface="+mn-lt"/>
            </a:endParaRPr>
          </a:p>
          <a:p>
            <a:pPr marL="347345" indent="-347345"/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Megoldás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Egy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onClick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eseményt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adtunk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menüpontokhoz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amely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bezárja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mobil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menüt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kattintáskor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. Ez a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kis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kiegészítés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javítja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felhasználói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élményt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,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mivel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a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menü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intuitívan</a:t>
            </a:r>
            <a:r>
              <a:rPr lang="en-US" sz="1600" b="1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ea typeface="+mn-lt"/>
                <a:cs typeface="+mn-lt"/>
              </a:rPr>
              <a:t>viselkedik</a:t>
            </a:r>
            <a:r>
              <a:rPr lang="en-US" sz="16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600" dirty="0" err="1">
                <a:solidFill>
                  <a:schemeClr val="tx1"/>
                </a:solidFill>
                <a:ea typeface="+mn-lt"/>
                <a:cs typeface="+mn-lt"/>
              </a:rPr>
              <a:t>navigáláskor</a:t>
            </a:r>
            <a:endParaRPr lang="en-US" sz="1600" dirty="0" err="1">
              <a:solidFill>
                <a:schemeClr val="tx1"/>
              </a:solidFill>
              <a:latin typeface="Consola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D930E-9FE8-F230-9BDF-13B152862E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917936" y="6385422"/>
            <a:ext cx="843264" cy="288000"/>
          </a:xfrm>
        </p:spPr>
        <p:txBody>
          <a:bodyPr/>
          <a:lstStyle/>
          <a:p>
            <a:fld id="{B67B645E-C5E5-4727-B977-D372A0AA71D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Kép 7" descr="A képen szöveg, elektronika, képernyőkép, Betűtípus látható&#10;&#10;Lehet, hogy az AI által létrehozott tartalom helytelen.">
            <a:extLst>
              <a:ext uri="{FF2B5EF4-FFF2-40B4-BE49-F238E27FC236}">
                <a16:creationId xmlns:a16="http://schemas.microsoft.com/office/drawing/2014/main" id="{B50C755A-C7BB-7A33-D928-719F5B8F2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6973" y="26773"/>
            <a:ext cx="1117702" cy="2407509"/>
          </a:xfrm>
          <a:prstGeom prst="rect">
            <a:avLst/>
          </a:prstGeom>
        </p:spPr>
      </p:pic>
      <p:pic>
        <p:nvPicPr>
          <p:cNvPr id="9" name="Kép 8" descr="A képen szöveg, képernyőkép, Betűtípus, szoftver látható&#10;&#10;Lehet, hogy az AI által létrehozott tartalom helytelen.">
            <a:extLst>
              <a:ext uri="{FF2B5EF4-FFF2-40B4-BE49-F238E27FC236}">
                <a16:creationId xmlns:a16="http://schemas.microsoft.com/office/drawing/2014/main" id="{89DEB911-E7B6-B187-D51C-6DE7D0680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514" y="70767"/>
            <a:ext cx="2219512" cy="231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998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A340546-02E8-93E3-B21C-12D6E6990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25" y="161626"/>
            <a:ext cx="6556248" cy="557784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hu-HU" sz="1600" dirty="0">
                <a:solidFill>
                  <a:schemeClr val="tx1"/>
                </a:solidFill>
                <a:latin typeface="Aptos Light"/>
              </a:rPr>
              <a:t> </a:t>
            </a:r>
            <a:r>
              <a:rPr lang="hu-HU" sz="1600" dirty="0" err="1">
                <a:solidFill>
                  <a:schemeClr val="tx1"/>
                </a:solidFill>
                <a:latin typeface="Aptos Light"/>
              </a:rPr>
              <a:t>Admin</a:t>
            </a:r>
            <a:r>
              <a:rPr lang="hu-HU" sz="1600" dirty="0">
                <a:solidFill>
                  <a:schemeClr val="tx1"/>
                </a:solidFill>
                <a:latin typeface="Aptos Light"/>
              </a:rPr>
              <a:t> Felület Fejlesztése</a:t>
            </a:r>
            <a:endParaRPr lang="hu-HU" sz="1600" b="0" dirty="0">
              <a:solidFill>
                <a:schemeClr val="tx1"/>
              </a:solidFill>
              <a:latin typeface="Aptos Light"/>
            </a:endParaRPr>
          </a:p>
          <a:p>
            <a:endParaRPr lang="hu-HU" dirty="0"/>
          </a:p>
        </p:txBody>
      </p:sp>
      <p:pic>
        <p:nvPicPr>
          <p:cNvPr id="6" name="Kép helye 5" descr="A képen szöveg, képernyőkép, szoftver, Számítógépes ikon látható&#10;&#10;Lehet, hogy az AI által létrehozott tartalom helytelen.">
            <a:extLst>
              <a:ext uri="{FF2B5EF4-FFF2-40B4-BE49-F238E27FC236}">
                <a16:creationId xmlns:a16="http://schemas.microsoft.com/office/drawing/2014/main" id="{F6019883-0E8F-41D5-5BC2-D1F0EF3B0E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-130" t="143" r="65" b="-199"/>
          <a:stretch>
            <a:fillRect/>
          </a:stretch>
        </p:blipFill>
        <p:spPr>
          <a:xfrm>
            <a:off x="205946" y="4406923"/>
            <a:ext cx="6938642" cy="2263141"/>
          </a:xfrm>
          <a:prstGeom prst="rect">
            <a:avLst/>
          </a:prstGeom>
          <a:solidFill>
            <a:srgbClr val="60A2F5">
              <a:lumMod val="75000"/>
            </a:srgbClr>
          </a:solidFill>
        </p:spPr>
      </p:pic>
      <p:sp>
        <p:nvSpPr>
          <p:cNvPr id="4" name="Tartalom helye 3">
            <a:extLst>
              <a:ext uri="{FF2B5EF4-FFF2-40B4-BE49-F238E27FC236}">
                <a16:creationId xmlns:a16="http://schemas.microsoft.com/office/drawing/2014/main" id="{C2BAED8F-4FFF-A271-B954-E0E490CE79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-271355" y="156990"/>
            <a:ext cx="11406274" cy="4479925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endParaRPr lang="hu-HU" sz="1200" b="1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Cél: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A termékek egyszerű kezelése adatbázis manipuláció nélkül.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200" b="1" dirty="0" err="1">
                <a:solidFill>
                  <a:schemeClr val="tx1"/>
                </a:solidFill>
                <a:ea typeface="+mn-lt"/>
                <a:cs typeface="+mn-lt"/>
              </a:rPr>
              <a:t>Admin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 oldal létrehozása: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Az </a:t>
            </a:r>
            <a:r>
              <a:rPr lang="hu-HU" sz="1200" dirty="0">
                <a:solidFill>
                  <a:schemeClr val="tx1"/>
                </a:solidFill>
                <a:latin typeface="Consolas"/>
              </a:rPr>
              <a:t>app/</a:t>
            </a:r>
            <a:r>
              <a:rPr lang="hu-HU" sz="1200" dirty="0" err="1">
                <a:solidFill>
                  <a:schemeClr val="tx1"/>
                </a:solidFill>
                <a:latin typeface="Consolas"/>
              </a:rPr>
              <a:t>admin</a:t>
            </a:r>
            <a:r>
              <a:rPr lang="hu-HU" sz="1200" dirty="0">
                <a:solidFill>
                  <a:schemeClr val="tx1"/>
                </a:solidFill>
                <a:latin typeface="Consolas"/>
              </a:rPr>
              <a:t>/</a:t>
            </a:r>
            <a:r>
              <a:rPr lang="hu-HU" sz="1200" dirty="0" err="1">
                <a:solidFill>
                  <a:schemeClr val="tx1"/>
                </a:solidFill>
                <a:latin typeface="Consolas"/>
              </a:rPr>
              <a:t>page.tsx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fájl lett az </a:t>
            </a:r>
            <a:r>
              <a:rPr lang="hu-HU" sz="1200" dirty="0" err="1">
                <a:solidFill>
                  <a:schemeClr val="tx1"/>
                </a:solidFill>
                <a:ea typeface="+mn-lt"/>
                <a:cs typeface="+mn-lt"/>
              </a:rPr>
              <a:t>admin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felület belépő pontja.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200" b="1" err="1">
                <a:solidFill>
                  <a:schemeClr val="tx1"/>
                </a:solidFill>
                <a:ea typeface="+mn-lt"/>
                <a:cs typeface="+mn-lt"/>
              </a:rPr>
              <a:t>Admin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 funkciók: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Bejelentkezés: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Egyszerű jelszó alapú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autentikáció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, session tárolása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LocalStorage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-ban.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Termékek kezelése (CRUD műveletek):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Megtekintés, szerkesztés, törlés, új termék hozzáadása </a:t>
            </a:r>
            <a:r>
              <a:rPr lang="hu-HU" sz="1200" dirty="0" err="1">
                <a:solidFill>
                  <a:schemeClr val="tx1"/>
                </a:solidFill>
                <a:ea typeface="+mn-lt"/>
                <a:cs typeface="+mn-lt"/>
              </a:rPr>
              <a:t>Supabase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-en keresztül.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Valós idejű adatfrissítés, hibakezelés és felhasználói visszajelzés.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•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Problémák és megoldások: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200" b="1" err="1">
                <a:solidFill>
                  <a:schemeClr val="tx1"/>
                </a:solidFill>
                <a:ea typeface="+mn-lt"/>
                <a:cs typeface="+mn-lt"/>
              </a:rPr>
              <a:t>Admin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 jogosultságok: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Egyszerű jelszó alapú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autentikáció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és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LocalStorage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alapú session tárolása, minden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admin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művelet előtt ellenőrzés.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JSON validáció: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hu-HU" sz="1200" err="1">
                <a:solidFill>
                  <a:schemeClr val="tx1"/>
                </a:solidFill>
                <a:latin typeface="Consolas"/>
              </a:rPr>
              <a:t>try-catch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blokkal védett </a:t>
            </a:r>
            <a:r>
              <a:rPr lang="hu-HU" sz="1200" err="1">
                <a:solidFill>
                  <a:schemeClr val="tx1"/>
                </a:solidFill>
                <a:latin typeface="Consolas"/>
              </a:rPr>
              <a:t>JSON.parse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művelet, érvényes JSON esetén frissítés, felhasználói visszajelzés hibákról.</a:t>
            </a:r>
            <a:endParaRPr lang="hu-HU" sz="1200" dirty="0">
              <a:solidFill>
                <a:schemeClr val="tx1"/>
              </a:solidFill>
            </a:endParaRPr>
          </a:p>
          <a:p>
            <a:pPr marL="347345" indent="-347345"/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    ◦ </a:t>
            </a:r>
            <a:r>
              <a:rPr lang="hu-HU" sz="1200" b="1" dirty="0">
                <a:solidFill>
                  <a:schemeClr val="tx1"/>
                </a:solidFill>
                <a:ea typeface="+mn-lt"/>
                <a:cs typeface="+mn-lt"/>
              </a:rPr>
              <a:t>Kép URL validáció: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Egyszerű URL formátum ellenőrzés és </a:t>
            </a:r>
            <a:r>
              <a:rPr lang="hu-HU" sz="1200" err="1">
                <a:solidFill>
                  <a:schemeClr val="tx1"/>
                </a:solidFill>
                <a:ea typeface="+mn-lt"/>
                <a:cs typeface="+mn-lt"/>
              </a:rPr>
              <a:t>placeholder</a:t>
            </a:r>
            <a:r>
              <a:rPr lang="hu-HU" sz="1200" dirty="0">
                <a:solidFill>
                  <a:schemeClr val="tx1"/>
                </a:solidFill>
                <a:ea typeface="+mn-lt"/>
                <a:cs typeface="+mn-lt"/>
              </a:rPr>
              <a:t> kép használata érvénytelen URL esetén.</a:t>
            </a:r>
            <a:endParaRPr lang="hu-HU" sz="1200" dirty="0">
              <a:solidFill>
                <a:schemeClr val="tx1"/>
              </a:solidFill>
            </a:endParaRPr>
          </a:p>
          <a:p>
            <a:pPr marL="0" indent="0">
              <a:buNone/>
            </a:pPr>
            <a:br>
              <a:rPr lang="en-US" sz="1200" dirty="0"/>
            </a:b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3BA3E77C-63CC-6454-D355-F13AC795A3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z="1200" dirty="0"/>
              <a:t>8</a:t>
            </a:r>
          </a:p>
        </p:txBody>
      </p:sp>
      <p:pic>
        <p:nvPicPr>
          <p:cNvPr id="8" name="Kép helye 5" descr="A képen szöveg, képernyőkép, szoftver, képernyő látható&#10;&#10;Lehet, hogy az AI által létrehozott tartalom helytelen.">
            <a:extLst>
              <a:ext uri="{FF2B5EF4-FFF2-40B4-BE49-F238E27FC236}">
                <a16:creationId xmlns:a16="http://schemas.microsoft.com/office/drawing/2014/main" id="{1F5A8C64-9F22-91E6-075E-7BE1865A38B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926" b="15972"/>
          <a:stretch>
            <a:fillRect/>
          </a:stretch>
        </p:blipFill>
        <p:spPr>
          <a:xfrm>
            <a:off x="7700318" y="4281296"/>
            <a:ext cx="4055400" cy="2394053"/>
          </a:xfrm>
          <a:prstGeom prst="rect">
            <a:avLst/>
          </a:prstGeom>
          <a:solidFill>
            <a:srgbClr val="60A2F5">
              <a:lumMod val="75000"/>
            </a:srgbClr>
          </a:solidFill>
        </p:spPr>
      </p:pic>
      <p:pic>
        <p:nvPicPr>
          <p:cNvPr id="9" name="Kép helye 5" descr="A képen szöveg, képernyőkép, szoftver, Számítógépes ikon látható&#10;&#10;Lehet, hogy az AI által létrehozott tartalom helytelen.">
            <a:extLst>
              <a:ext uri="{FF2B5EF4-FFF2-40B4-BE49-F238E27FC236}">
                <a16:creationId xmlns:a16="http://schemas.microsoft.com/office/drawing/2014/main" id="{0E454205-04C1-B46B-3D9B-B937FD91F2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725" r="9725"/>
          <a:stretch>
            <a:fillRect/>
          </a:stretch>
        </p:blipFill>
        <p:spPr>
          <a:xfrm>
            <a:off x="7937156" y="-2380"/>
            <a:ext cx="4055400" cy="2394053"/>
          </a:xfrm>
          <a:prstGeom prst="rect">
            <a:avLst/>
          </a:prstGeom>
          <a:solidFill>
            <a:srgbClr val="60A2F5">
              <a:lumMod val="75000"/>
            </a:srgbClr>
          </a:solidFill>
        </p:spPr>
      </p:pic>
    </p:spTree>
    <p:extLst>
      <p:ext uri="{BB962C8B-B14F-4D97-AF65-F5344CB8AC3E}">
        <p14:creationId xmlns:p14="http://schemas.microsoft.com/office/powerpoint/2010/main" val="2081197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447AEE-4B6B-1450-EC1F-3B7AA4EAF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348" y="244005"/>
            <a:ext cx="6556248" cy="557784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hu-HU" sz="1600" dirty="0">
                <a:solidFill>
                  <a:srgbClr val="404040"/>
                </a:solidFill>
                <a:latin typeface="Aptos Light"/>
              </a:rPr>
              <a:t>Adatbázis bemutatása (</a:t>
            </a:r>
            <a:r>
              <a:rPr lang="hu-HU" sz="1600" dirty="0" err="1">
                <a:solidFill>
                  <a:srgbClr val="404040"/>
                </a:solidFill>
                <a:latin typeface="Aptos Light"/>
              </a:rPr>
              <a:t>Supabase</a:t>
            </a:r>
            <a:r>
              <a:rPr lang="hu-HU" sz="1600" dirty="0">
                <a:solidFill>
                  <a:srgbClr val="404040"/>
                </a:solidFill>
                <a:latin typeface="Aptos Light"/>
              </a:rPr>
              <a:t>)</a:t>
            </a:r>
            <a:endParaRPr lang="en-US" sz="1600" b="0" dirty="0">
              <a:solidFill>
                <a:srgbClr val="000000"/>
              </a:solidFill>
              <a:latin typeface="Aptos Light"/>
            </a:endParaRPr>
          </a:p>
          <a:p>
            <a:endParaRPr lang="hu-HU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6452855-E894-30F5-9E0E-9F3F832AFA7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43509" y="960178"/>
            <a:ext cx="9830786" cy="3089790"/>
          </a:xfrm>
        </p:spPr>
        <p:txBody>
          <a:bodyPr vert="horz" lIns="0" tIns="0" rIns="0" bIns="0" rtlCol="0" anchor="t">
            <a:noAutofit/>
          </a:bodyPr>
          <a:lstStyle/>
          <a:p>
            <a:pPr marL="347345" indent="-347345"/>
            <a:r>
              <a:rPr lang="hu-HU" sz="1600" dirty="0">
                <a:ea typeface="+mn-lt"/>
                <a:cs typeface="+mn-lt"/>
              </a:rPr>
              <a:t>• </a:t>
            </a:r>
            <a:r>
              <a:rPr lang="hu-HU" sz="1600" err="1">
                <a:ea typeface="+mn-lt"/>
                <a:cs typeface="+mn-lt"/>
              </a:rPr>
              <a:t>Introduction</a:t>
            </a:r>
            <a:r>
              <a:rPr lang="hu-HU" sz="1600" dirty="0">
                <a:ea typeface="+mn-lt"/>
                <a:cs typeface="+mn-lt"/>
              </a:rPr>
              <a:t>: The project </a:t>
            </a:r>
            <a:r>
              <a:rPr lang="hu-HU" sz="1600" err="1">
                <a:ea typeface="+mn-lt"/>
                <a:cs typeface="+mn-lt"/>
              </a:rPr>
              <a:t>switched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a </a:t>
            </a:r>
            <a:r>
              <a:rPr lang="hu-HU" sz="1600" err="1">
                <a:ea typeface="+mn-lt"/>
                <a:cs typeface="+mn-lt"/>
              </a:rPr>
              <a:t>database-based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solution</a:t>
            </a:r>
            <a:r>
              <a:rPr lang="hu-HU" sz="1600" dirty="0">
                <a:ea typeface="+mn-lt"/>
                <a:cs typeface="+mn-lt"/>
              </a:rPr>
              <a:t>, </a:t>
            </a:r>
            <a:r>
              <a:rPr lang="hu-HU" sz="1600" err="1">
                <a:ea typeface="+mn-lt"/>
                <a:cs typeface="+mn-lt"/>
              </a:rPr>
              <a:t>Supabase</a:t>
            </a:r>
            <a:r>
              <a:rPr lang="hu-HU" sz="1600" dirty="0">
                <a:ea typeface="+mn-lt"/>
                <a:cs typeface="+mn-lt"/>
              </a:rPr>
              <a:t>,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solve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the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problem</a:t>
            </a:r>
            <a:r>
              <a:rPr lang="hu-HU" sz="1600" dirty="0">
                <a:ea typeface="+mn-lt"/>
                <a:cs typeface="+mn-lt"/>
              </a:rPr>
              <a:t> of </a:t>
            </a:r>
            <a:r>
              <a:rPr lang="hu-HU" sz="1600" err="1">
                <a:ea typeface="+mn-lt"/>
                <a:cs typeface="+mn-lt"/>
              </a:rPr>
              <a:t>hardcoded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products</a:t>
            </a:r>
            <a:r>
              <a:rPr lang="hu-HU" sz="1600" dirty="0">
                <a:ea typeface="+mn-lt"/>
                <a:cs typeface="+mn-lt"/>
              </a:rPr>
              <a:t>.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• </a:t>
            </a:r>
            <a:r>
              <a:rPr lang="hu-HU" sz="1600" err="1">
                <a:ea typeface="+mn-lt"/>
                <a:cs typeface="+mn-lt"/>
              </a:rPr>
              <a:t>Why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Supabase</a:t>
            </a:r>
            <a:r>
              <a:rPr lang="hu-HU" sz="1600" dirty="0">
                <a:ea typeface="+mn-lt"/>
                <a:cs typeface="+mn-lt"/>
              </a:rPr>
              <a:t>? </a:t>
            </a:r>
            <a:r>
              <a:rPr lang="hu-HU" sz="1600" err="1">
                <a:ea typeface="+mn-lt"/>
                <a:cs typeface="+mn-lt"/>
              </a:rPr>
              <a:t>Supabase</a:t>
            </a:r>
            <a:r>
              <a:rPr lang="hu-HU" sz="1600" dirty="0">
                <a:ea typeface="+mn-lt"/>
                <a:cs typeface="+mn-lt"/>
              </a:rPr>
              <a:t> is a modern, </a:t>
            </a:r>
            <a:r>
              <a:rPr lang="hu-HU" sz="1600" err="1">
                <a:ea typeface="+mn-lt"/>
                <a:cs typeface="+mn-lt"/>
              </a:rPr>
              <a:t>open-source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alternative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Firebase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that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provides</a:t>
            </a:r>
            <a:r>
              <a:rPr lang="hu-HU" sz="1600" dirty="0">
                <a:ea typeface="+mn-lt"/>
                <a:cs typeface="+mn-lt"/>
              </a:rPr>
              <a:t> a </a:t>
            </a:r>
            <a:r>
              <a:rPr lang="hu-HU" sz="1600" err="1">
                <a:ea typeface="+mn-lt"/>
                <a:cs typeface="+mn-lt"/>
              </a:rPr>
              <a:t>PostgreSQL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database</a:t>
            </a:r>
            <a:r>
              <a:rPr lang="hu-HU" sz="1600" dirty="0">
                <a:ea typeface="+mn-lt"/>
                <a:cs typeface="+mn-lt"/>
              </a:rPr>
              <a:t> and </a:t>
            </a:r>
            <a:r>
              <a:rPr lang="hu-HU" sz="1600" err="1">
                <a:ea typeface="+mn-lt"/>
                <a:cs typeface="+mn-lt"/>
              </a:rPr>
              <a:t>real-time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functions</a:t>
            </a:r>
            <a:r>
              <a:rPr lang="hu-HU" sz="1600" dirty="0">
                <a:ea typeface="+mn-lt"/>
                <a:cs typeface="+mn-lt"/>
              </a:rPr>
              <a:t>.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• </a:t>
            </a:r>
            <a:r>
              <a:rPr lang="hu-HU" sz="1600" dirty="0" err="1">
                <a:ea typeface="+mn-lt"/>
                <a:cs typeface="+mn-lt"/>
              </a:rPr>
              <a:t>Database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Structure</a:t>
            </a:r>
            <a:r>
              <a:rPr lang="hu-HU" sz="1600" dirty="0">
                <a:ea typeface="+mn-lt"/>
                <a:cs typeface="+mn-lt"/>
              </a:rPr>
              <a:t>: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◦ A </a:t>
            </a:r>
            <a:r>
              <a:rPr lang="hu-HU" sz="1600" dirty="0" err="1">
                <a:ea typeface="+mn-lt"/>
                <a:cs typeface="+mn-lt"/>
              </a:rPr>
              <a:t>table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called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products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was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designed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store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the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products</a:t>
            </a:r>
            <a:r>
              <a:rPr lang="hu-HU" sz="1600" dirty="0">
                <a:ea typeface="+mn-lt"/>
                <a:cs typeface="+mn-lt"/>
              </a:rPr>
              <a:t>.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◦ The </a:t>
            </a:r>
            <a:r>
              <a:rPr lang="hu-HU" sz="1600" dirty="0" err="1">
                <a:ea typeface="+mn-lt"/>
                <a:cs typeface="+mn-lt"/>
              </a:rPr>
              <a:t>table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structure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was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defined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by</a:t>
            </a:r>
            <a:r>
              <a:rPr lang="hu-HU" sz="1600" dirty="0">
                <a:ea typeface="+mn-lt"/>
                <a:cs typeface="+mn-lt"/>
              </a:rPr>
              <a:t> SQL </a:t>
            </a:r>
            <a:r>
              <a:rPr lang="hu-HU" sz="1600" dirty="0" err="1">
                <a:ea typeface="+mn-lt"/>
                <a:cs typeface="+mn-lt"/>
              </a:rPr>
              <a:t>scripts</a:t>
            </a:r>
            <a:r>
              <a:rPr lang="hu-HU" sz="1600" dirty="0">
                <a:ea typeface="+mn-lt"/>
                <a:cs typeface="+mn-lt"/>
              </a:rPr>
              <a:t> (</a:t>
            </a:r>
            <a:r>
              <a:rPr lang="hu-HU" sz="1600" dirty="0" err="1">
                <a:ea typeface="+mn-lt"/>
                <a:cs typeface="+mn-lt"/>
              </a:rPr>
              <a:t>scripts</a:t>
            </a:r>
            <a:r>
              <a:rPr lang="hu-HU" sz="1600" dirty="0">
                <a:ea typeface="+mn-lt"/>
                <a:cs typeface="+mn-lt"/>
              </a:rPr>
              <a:t>/</a:t>
            </a:r>
            <a:r>
              <a:rPr lang="hu-HU" sz="1600" dirty="0" err="1">
                <a:ea typeface="+mn-lt"/>
                <a:cs typeface="+mn-lt"/>
              </a:rPr>
              <a:t>create-products-table.sql</a:t>
            </a:r>
            <a:r>
              <a:rPr lang="hu-HU" sz="1600" dirty="0">
                <a:ea typeface="+mn-lt"/>
                <a:cs typeface="+mn-lt"/>
              </a:rPr>
              <a:t>).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◦ </a:t>
            </a:r>
            <a:r>
              <a:rPr lang="hu-HU" sz="1600" dirty="0" err="1">
                <a:ea typeface="+mn-lt"/>
                <a:cs typeface="+mn-lt"/>
              </a:rPr>
              <a:t>It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was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populated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with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initial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dirty="0" err="1">
                <a:ea typeface="+mn-lt"/>
                <a:cs typeface="+mn-lt"/>
              </a:rPr>
              <a:t>data</a:t>
            </a:r>
            <a:r>
              <a:rPr lang="hu-HU" sz="1600" dirty="0">
                <a:ea typeface="+mn-lt"/>
                <a:cs typeface="+mn-lt"/>
              </a:rPr>
              <a:t> (</a:t>
            </a:r>
            <a:r>
              <a:rPr lang="hu-HU" sz="1600" dirty="0" err="1">
                <a:ea typeface="+mn-lt"/>
                <a:cs typeface="+mn-lt"/>
              </a:rPr>
              <a:t>scripts</a:t>
            </a:r>
            <a:r>
              <a:rPr lang="hu-HU" sz="1600" dirty="0">
                <a:ea typeface="+mn-lt"/>
                <a:cs typeface="+mn-lt"/>
              </a:rPr>
              <a:t>/</a:t>
            </a:r>
            <a:r>
              <a:rPr lang="hu-HU" sz="1600" dirty="0" err="1">
                <a:ea typeface="+mn-lt"/>
                <a:cs typeface="+mn-lt"/>
              </a:rPr>
              <a:t>seed-products-data.sql</a:t>
            </a:r>
            <a:r>
              <a:rPr lang="hu-HU" sz="1600" dirty="0">
                <a:ea typeface="+mn-lt"/>
                <a:cs typeface="+mn-lt"/>
              </a:rPr>
              <a:t>).</a:t>
            </a:r>
            <a:endParaRPr lang="hu-HU" sz="1600" dirty="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• </a:t>
            </a:r>
            <a:r>
              <a:rPr lang="hu-HU" sz="1600" dirty="0" err="1">
                <a:ea typeface="+mn-lt"/>
                <a:cs typeface="+mn-lt"/>
              </a:rPr>
              <a:t>Challenges</a:t>
            </a:r>
            <a:r>
              <a:rPr lang="hu-HU" sz="1600" dirty="0">
                <a:ea typeface="+mn-lt"/>
                <a:cs typeface="+mn-lt"/>
              </a:rPr>
              <a:t> and </a:t>
            </a:r>
            <a:r>
              <a:rPr lang="hu-HU" sz="1600" dirty="0" err="1">
                <a:ea typeface="+mn-lt"/>
                <a:cs typeface="+mn-lt"/>
              </a:rPr>
              <a:t>Solutions</a:t>
            </a:r>
            <a:r>
              <a:rPr lang="hu-HU" sz="1600" dirty="0">
                <a:ea typeface="+mn-lt"/>
                <a:cs typeface="+mn-lt"/>
              </a:rPr>
              <a:t>: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◦ RLS (</a:t>
            </a:r>
            <a:r>
              <a:rPr lang="hu-HU" sz="1600" err="1">
                <a:ea typeface="+mn-lt"/>
                <a:cs typeface="+mn-lt"/>
              </a:rPr>
              <a:t>Row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Level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Security</a:t>
            </a:r>
            <a:r>
              <a:rPr lang="hu-HU" sz="1600" dirty="0">
                <a:ea typeface="+mn-lt"/>
                <a:cs typeface="+mn-lt"/>
              </a:rPr>
              <a:t>) </a:t>
            </a:r>
            <a:r>
              <a:rPr lang="hu-HU" sz="1600" err="1">
                <a:ea typeface="+mn-lt"/>
                <a:cs typeface="+mn-lt"/>
              </a:rPr>
              <a:t>errors</a:t>
            </a:r>
            <a:r>
              <a:rPr lang="hu-HU" sz="1600" dirty="0">
                <a:ea typeface="+mn-lt"/>
                <a:cs typeface="+mn-lt"/>
              </a:rPr>
              <a:t>: RLS </a:t>
            </a:r>
            <a:r>
              <a:rPr lang="hu-HU" sz="1600" err="1">
                <a:ea typeface="+mn-lt"/>
                <a:cs typeface="+mn-lt"/>
              </a:rPr>
              <a:t>policies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corresponding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the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products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table</a:t>
            </a:r>
            <a:r>
              <a:rPr lang="hu-HU" sz="1600" dirty="0">
                <a:ea typeface="+mn-lt"/>
                <a:cs typeface="+mn-lt"/>
              </a:rPr>
              <a:t> had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be </a:t>
            </a:r>
            <a:r>
              <a:rPr lang="hu-HU" sz="1600" err="1">
                <a:ea typeface="+mn-lt"/>
                <a:cs typeface="+mn-lt"/>
              </a:rPr>
              <a:t>set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up</a:t>
            </a:r>
            <a:r>
              <a:rPr lang="hu-HU" sz="1600" dirty="0">
                <a:ea typeface="+mn-lt"/>
                <a:cs typeface="+mn-lt"/>
              </a:rPr>
              <a:t> in </a:t>
            </a:r>
            <a:r>
              <a:rPr lang="hu-HU" sz="1600" err="1">
                <a:ea typeface="+mn-lt"/>
                <a:cs typeface="+mn-lt"/>
              </a:rPr>
              <a:t>the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Supabase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dashboard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enable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queries</a:t>
            </a:r>
            <a:r>
              <a:rPr lang="hu-HU" sz="1600" dirty="0">
                <a:ea typeface="+mn-lt"/>
                <a:cs typeface="+mn-lt"/>
              </a:rPr>
              <a:t>. </a:t>
            </a:r>
            <a:r>
              <a:rPr lang="hu-HU" sz="1600" err="1">
                <a:ea typeface="+mn-lt"/>
                <a:cs typeface="+mn-lt"/>
              </a:rPr>
              <a:t>This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was</a:t>
            </a:r>
            <a:r>
              <a:rPr lang="hu-HU" sz="1600" dirty="0">
                <a:ea typeface="+mn-lt"/>
                <a:cs typeface="+mn-lt"/>
              </a:rPr>
              <a:t> a </a:t>
            </a:r>
            <a:r>
              <a:rPr lang="hu-HU" sz="1600" err="1">
                <a:ea typeface="+mn-lt"/>
                <a:cs typeface="+mn-lt"/>
              </a:rPr>
              <a:t>basic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security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setting</a:t>
            </a:r>
            <a:r>
              <a:rPr lang="hu-HU" sz="1600" dirty="0">
                <a:ea typeface="+mn-lt"/>
                <a:cs typeface="+mn-lt"/>
              </a:rPr>
              <a:t>.</a:t>
            </a:r>
            <a:endParaRPr lang="hu-HU" sz="1600"/>
          </a:p>
          <a:p>
            <a:pPr marL="347345" indent="-347345"/>
            <a:r>
              <a:rPr lang="hu-HU" sz="1600" dirty="0">
                <a:ea typeface="+mn-lt"/>
                <a:cs typeface="+mn-lt"/>
              </a:rPr>
              <a:t>◦ </a:t>
            </a:r>
            <a:r>
              <a:rPr lang="hu-HU" sz="1600" err="1">
                <a:ea typeface="+mn-lt"/>
                <a:cs typeface="+mn-lt"/>
              </a:rPr>
              <a:t>Handling</a:t>
            </a:r>
            <a:r>
              <a:rPr lang="hu-HU" sz="1600" dirty="0">
                <a:ea typeface="+mn-lt"/>
                <a:cs typeface="+mn-lt"/>
              </a:rPr>
              <a:t> JSONB </a:t>
            </a:r>
            <a:r>
              <a:rPr lang="hu-HU" sz="1600" err="1">
                <a:ea typeface="+mn-lt"/>
                <a:cs typeface="+mn-lt"/>
              </a:rPr>
              <a:t>fields</a:t>
            </a:r>
            <a:r>
              <a:rPr lang="hu-HU" sz="1600" dirty="0">
                <a:ea typeface="+mn-lt"/>
                <a:cs typeface="+mn-lt"/>
              </a:rPr>
              <a:t>: </a:t>
            </a:r>
            <a:r>
              <a:rPr lang="hu-HU" sz="1600" err="1">
                <a:ea typeface="+mn-lt"/>
                <a:cs typeface="+mn-lt"/>
              </a:rPr>
              <a:t>Supabase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automatically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handles</a:t>
            </a:r>
            <a:r>
              <a:rPr lang="hu-HU" sz="1600" dirty="0">
                <a:ea typeface="+mn-lt"/>
                <a:cs typeface="+mn-lt"/>
              </a:rPr>
              <a:t> JSON </a:t>
            </a:r>
            <a:r>
              <a:rPr lang="hu-HU" sz="1600" err="1">
                <a:ea typeface="+mn-lt"/>
                <a:cs typeface="+mn-lt"/>
              </a:rPr>
              <a:t>format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fields</a:t>
            </a:r>
            <a:r>
              <a:rPr lang="hu-HU" sz="1600" dirty="0">
                <a:ea typeface="+mn-lt"/>
                <a:cs typeface="+mn-lt"/>
              </a:rPr>
              <a:t> in </a:t>
            </a:r>
            <a:r>
              <a:rPr lang="hu-HU" sz="1600" err="1">
                <a:ea typeface="+mn-lt"/>
                <a:cs typeface="+mn-lt"/>
              </a:rPr>
              <a:t>specifications</a:t>
            </a:r>
            <a:r>
              <a:rPr lang="hu-HU" sz="1600" dirty="0">
                <a:ea typeface="+mn-lt"/>
                <a:cs typeface="+mn-lt"/>
              </a:rPr>
              <a:t> (</a:t>
            </a:r>
            <a:r>
              <a:rPr lang="hu-HU" sz="1600" err="1">
                <a:ea typeface="+mn-lt"/>
                <a:cs typeface="+mn-lt"/>
              </a:rPr>
              <a:t>technical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data</a:t>
            </a:r>
            <a:r>
              <a:rPr lang="hu-HU" sz="1600" dirty="0">
                <a:ea typeface="+mn-lt"/>
                <a:cs typeface="+mn-lt"/>
              </a:rPr>
              <a:t>) </a:t>
            </a:r>
            <a:r>
              <a:rPr lang="hu-HU" sz="1600" err="1">
                <a:ea typeface="+mn-lt"/>
                <a:cs typeface="+mn-lt"/>
              </a:rPr>
              <a:t>as</a:t>
            </a:r>
            <a:r>
              <a:rPr lang="hu-HU" sz="1600" dirty="0">
                <a:ea typeface="+mn-lt"/>
                <a:cs typeface="+mn-lt"/>
              </a:rPr>
              <a:t> JSONB </a:t>
            </a:r>
            <a:r>
              <a:rPr lang="hu-HU" sz="1600" err="1">
                <a:ea typeface="+mn-lt"/>
                <a:cs typeface="+mn-lt"/>
              </a:rPr>
              <a:t>type</a:t>
            </a:r>
            <a:r>
              <a:rPr lang="hu-HU" sz="1600" dirty="0">
                <a:ea typeface="+mn-lt"/>
                <a:cs typeface="+mn-lt"/>
              </a:rPr>
              <a:t>, </a:t>
            </a:r>
            <a:r>
              <a:rPr lang="hu-HU" sz="1600" err="1">
                <a:ea typeface="+mn-lt"/>
                <a:cs typeface="+mn-lt"/>
              </a:rPr>
              <a:t>so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only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the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table</a:t>
            </a:r>
            <a:r>
              <a:rPr lang="hu-HU" sz="1600" dirty="0">
                <a:ea typeface="+mn-lt"/>
                <a:cs typeface="+mn-lt"/>
              </a:rPr>
              <a:t> </a:t>
            </a:r>
            <a:r>
              <a:rPr lang="hu-HU" sz="1600" err="1">
                <a:ea typeface="+mn-lt"/>
                <a:cs typeface="+mn-lt"/>
              </a:rPr>
              <a:t>structure</a:t>
            </a:r>
            <a:r>
              <a:rPr lang="hu-HU" sz="1600" dirty="0">
                <a:ea typeface="+mn-lt"/>
                <a:cs typeface="+mn-lt"/>
              </a:rPr>
              <a:t> had </a:t>
            </a:r>
            <a:r>
              <a:rPr lang="hu-HU" sz="1600" err="1">
                <a:ea typeface="+mn-lt"/>
                <a:cs typeface="+mn-lt"/>
              </a:rPr>
              <a:t>to</a:t>
            </a:r>
            <a:r>
              <a:rPr lang="hu-HU" sz="1600" dirty="0">
                <a:ea typeface="+mn-lt"/>
                <a:cs typeface="+mn-lt"/>
              </a:rPr>
              <a:t> be </a:t>
            </a:r>
            <a:r>
              <a:rPr lang="hu-HU" sz="1600" err="1">
                <a:ea typeface="+mn-lt"/>
                <a:cs typeface="+mn-lt"/>
              </a:rPr>
              <a:t>checked</a:t>
            </a:r>
            <a:r>
              <a:rPr lang="hu-HU" sz="1600" dirty="0">
                <a:ea typeface="+mn-lt"/>
                <a:cs typeface="+mn-lt"/>
              </a:rPr>
              <a:t>.</a:t>
            </a:r>
            <a:endParaRPr lang="hu-HU" sz="1600"/>
          </a:p>
          <a:p>
            <a:pPr marL="347345" indent="-347345"/>
            <a:r>
              <a:rPr lang="hu-HU" sz="1600" i="1" err="1">
                <a:ea typeface="+mn-lt"/>
                <a:cs typeface="+mn-lt"/>
              </a:rPr>
              <a:t>Translated</a:t>
            </a:r>
            <a:r>
              <a:rPr lang="hu-HU" sz="1600" i="1" dirty="0">
                <a:ea typeface="+mn-lt"/>
                <a:cs typeface="+mn-lt"/>
              </a:rPr>
              <a:t> </a:t>
            </a:r>
            <a:r>
              <a:rPr lang="hu-HU" sz="1600" i="1" err="1">
                <a:ea typeface="+mn-lt"/>
                <a:cs typeface="+mn-lt"/>
              </a:rPr>
              <a:t>with</a:t>
            </a:r>
            <a:r>
              <a:rPr lang="hu-HU" sz="1600" i="1" dirty="0">
                <a:ea typeface="+mn-lt"/>
                <a:cs typeface="+mn-lt"/>
              </a:rPr>
              <a:t> </a:t>
            </a:r>
            <a:r>
              <a:rPr lang="hu-HU" sz="1600" i="1" dirty="0">
                <a:ea typeface="+mn-lt"/>
                <a:cs typeface="+mn-lt"/>
                <a:hlinkClick r:id="rId2"/>
              </a:rPr>
              <a:t>DeepL.com</a:t>
            </a:r>
            <a:r>
              <a:rPr lang="hu-HU" sz="1600" i="1" dirty="0">
                <a:ea typeface="+mn-lt"/>
                <a:cs typeface="+mn-lt"/>
              </a:rPr>
              <a:t> (free version)</a:t>
            </a:r>
            <a:endParaRPr lang="hu-HU" sz="1600" dirty="0"/>
          </a:p>
          <a:p>
            <a:pPr marL="347345" indent="-347345"/>
            <a:endParaRPr lang="hu-HU" sz="1200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8A30485-6D96-1B82-A673-3116AFFA5A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5287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6683539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5BC7E"/>
      </a:accent1>
      <a:accent2>
        <a:srgbClr val="FFC330"/>
      </a:accent2>
      <a:accent3>
        <a:srgbClr val="BE80FF"/>
      </a:accent3>
      <a:accent4>
        <a:srgbClr val="FF8345"/>
      </a:accent4>
      <a:accent5>
        <a:srgbClr val="FF70BF"/>
      </a:accent5>
      <a:accent6>
        <a:srgbClr val="60A2F5"/>
      </a:accent6>
      <a:hlink>
        <a:srgbClr val="5C4EDC"/>
      </a:hlink>
      <a:folHlink>
        <a:srgbClr val="7FC5FF"/>
      </a:folHlink>
    </a:clrScheme>
    <a:fontScheme name="Custom 32">
      <a:majorFont>
        <a:latin typeface="Aptos"/>
        <a:ea typeface=""/>
        <a:cs typeface=""/>
      </a:majorFont>
      <a:minorFont>
        <a:latin typeface="Apto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8000">
              <a:schemeClr val="accent1">
                <a:lumMod val="5000"/>
                <a:lumOff val="95000"/>
              </a:schemeClr>
            </a:gs>
            <a:gs pos="100000">
              <a:schemeClr val="accent3">
                <a:alpha val="71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330200" dist="304800" dir="5400000" algn="t" rotWithShape="0">
            <a:prstClr val="black">
              <a:alpha val="39000"/>
            </a:prstClr>
          </a:outerShdw>
        </a:effectLst>
      </a:spPr>
      <a:bodyPr rtlCol="0" anchor="ctr"/>
      <a:lstStyle>
        <a:defPPr algn="ctr">
          <a:defRPr>
            <a:solidFill>
              <a:schemeClr val="l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66835393_win32_SD_v3" id="{4170EB69-3ACE-4C18-BE4C-C6CBD8BF8A79}" vid="{8A480AB3-AE5D-4813-AA67-ADACC5EA6C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9" ma:contentTypeDescription="Create a new document." ma:contentTypeScope="" ma:versionID="6a914531ae0f23be31da2eba1f3b42a9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ae00154c9e66547f022c4923f88826d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146EB691-4DD5-4558-B7D1-3EA8CC81E2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E72E99-0076-433E-AD3A-575A11FAB73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247F30-5811-40C0-99EC-CF53200590BE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417</Words>
  <Application>Microsoft Office PowerPoint</Application>
  <PresentationFormat>Szélesvásznú</PresentationFormat>
  <Paragraphs>108</Paragraphs>
  <Slides>13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4" baseType="lpstr">
      <vt:lpstr>Custom</vt:lpstr>
      <vt:lpstr> </vt:lpstr>
      <vt:lpstr>Bevezetés és Projektválasztás</vt:lpstr>
      <vt:lpstr>PowerPoint-bemutató</vt:lpstr>
      <vt:lpstr>Tervezés – Vázlat és Részletes Terv</vt:lpstr>
      <vt:lpstr> Technológia Kiválasztása</vt:lpstr>
      <vt:lpstr>Projekt Telepítése és Kezdeti Beállítások</vt:lpstr>
      <vt:lpstr>// components/header.tsx fájlban (egyszerűsített példa) // Feltételezve, hogy a 'setMobileMenuOpen' egy állapotfrissítő függvény import Link from 'next/link';  interface HeaderProps {  isMobileMenuOpen: boolean;  setMobileMenuOpen: (isOpen: boolean) =&gt; void; }  const Header: React.FC&lt;HeaderProps&gt; = ({ isMobileMenuOpen, setMobileMenuOpen }) =&gt; {  return (  &lt;header&gt;  {/* ... egyéb fejléc elemek ... */}  &lt;nav className={isMobileMenuOpen ? 'block' : 'hidden'}&gt;  &lt;Link href="/" onClick={() =&gt; setMobileMenuOpen(false)}&gt;Főoldal&lt;/Link&gt;  &lt;Link href="/termekeink" onClick={() =&gt; setMobileMenuOpen(false)}&gt;Termékeink&lt;/Link&gt;  {/* ... további menüpontok ... */}  &lt;/nav&gt;  &lt;/header&gt;  ); };  </vt:lpstr>
      <vt:lpstr> Admin Felület Fejlesztése </vt:lpstr>
      <vt:lpstr>Adatbázis bemutatása (Supabase) </vt:lpstr>
      <vt:lpstr>PowerPoint-bemutató</vt:lpstr>
      <vt:lpstr>Email Kapcsolati Form </vt:lpstr>
      <vt:lpstr>PowerPoint-bemutató</vt:lpstr>
      <vt:lpstr>Összefoglalás és Jövőbeli Tervek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422</cp:revision>
  <dcterms:created xsi:type="dcterms:W3CDTF">2025-09-09T18:29:59Z</dcterms:created>
  <dcterms:modified xsi:type="dcterms:W3CDTF">2025-09-20T13:22:11Z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